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66" r:id="rId2"/>
    <p:sldId id="968" r:id="rId3"/>
    <p:sldId id="969" r:id="rId4"/>
    <p:sldId id="563" r:id="rId5"/>
    <p:sldId id="913" r:id="rId6"/>
    <p:sldId id="961" r:id="rId7"/>
    <p:sldId id="914" r:id="rId8"/>
    <p:sldId id="915" r:id="rId9"/>
    <p:sldId id="916" r:id="rId10"/>
    <p:sldId id="917" r:id="rId11"/>
    <p:sldId id="919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98" r:id="rId26"/>
    <p:sldId id="599" r:id="rId27"/>
    <p:sldId id="600" r:id="rId28"/>
    <p:sldId id="601" r:id="rId29"/>
    <p:sldId id="602" r:id="rId30"/>
    <p:sldId id="603" r:id="rId31"/>
    <p:sldId id="920" r:id="rId32"/>
    <p:sldId id="921" r:id="rId33"/>
    <p:sldId id="922" r:id="rId34"/>
    <p:sldId id="923" r:id="rId35"/>
    <p:sldId id="574" r:id="rId36"/>
    <p:sldId id="924" r:id="rId37"/>
    <p:sldId id="925" r:id="rId38"/>
    <p:sldId id="577" r:id="rId39"/>
    <p:sldId id="967" r:id="rId40"/>
    <p:sldId id="95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7C6"/>
    <a:srgbClr val="AEE4FF"/>
    <a:srgbClr val="00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/>
    <p:restoredTop sz="97230" autoAdjust="0"/>
  </p:normalViewPr>
  <p:slideViewPr>
    <p:cSldViewPr snapToGrid="0" snapToObjects="1">
      <p:cViewPr varScale="1">
        <p:scale>
          <a:sx n="128" d="100"/>
          <a:sy n="128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06D1-980A-4A43-B156-8CDED616832B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EAD-42DF-3042-82FA-CCB15982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9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EA01D-746B-E643-96EC-416FDABDFD29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B43EC-27F7-A44D-98E1-E904141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3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E31ED7-80C6-401C-8AC5-B68FBBF81BE6}" type="slidenum">
              <a:rPr lang="en-US"/>
              <a:pPr/>
              <a:t>5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DE7AB-C378-40B6-8E1C-6E48933A03D7}" type="slidenum">
              <a:rPr lang="en-US"/>
              <a:pPr/>
              <a:t>14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9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FED0E9-B484-4D5A-9E7E-D283BA6BD558}" type="slidenum">
              <a:rPr lang="en-US"/>
              <a:pPr/>
              <a:t>15</a:t>
            </a:fld>
            <a:endParaRPr lang="en-US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2B33-47FD-4082-8B16-52F92709AE1D}" type="slidenum">
              <a:rPr lang="en-US"/>
              <a:pPr/>
              <a:t>17</a:t>
            </a:fld>
            <a:endParaRPr lang="en-US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4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14886-EA85-4E18-95CF-5F349B8312F3}" type="slidenum">
              <a:rPr lang="en-US"/>
              <a:pPr/>
              <a:t>18</a:t>
            </a:fld>
            <a:endParaRPr 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1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DEE2A-7991-446C-952B-68908CA54E27}" type="slidenum">
              <a:rPr lang="en-US"/>
              <a:pPr/>
              <a:t>19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61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AA055-A0D4-4981-8B72-97B08AB22E41}" type="slidenum">
              <a:rPr lang="en-US"/>
              <a:pPr/>
              <a:t>21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2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231B42-B57E-45FD-A421-3C78A43679E0}" type="slidenum">
              <a:rPr lang="en-US"/>
              <a:pPr/>
              <a:t>22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39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3917CD-B3EE-4D33-9FF7-1140DF24520F}" type="slidenum">
              <a:rPr lang="en-US"/>
              <a:pPr/>
              <a:t>23</a:t>
            </a:fld>
            <a:endParaRPr lang="en-US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2258D-FE5F-42AB-954A-A3E9C8022802}" type="slidenum">
              <a:rPr lang="en-US"/>
              <a:pPr/>
              <a:t>24</a:t>
            </a:fld>
            <a:endParaRPr lang="en-US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3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B833A6-C3DC-4101-B342-D65E06B97D60}" type="slidenum">
              <a:rPr lang="en-US"/>
              <a:pPr/>
              <a:t>25</a:t>
            </a:fld>
            <a:endParaRPr lang="en-US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9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43EC-27F7-A44D-98E1-E904141C02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5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64C71-DC7E-4323-95AB-03DB14D21741}" type="slidenum">
              <a:rPr lang="en-US"/>
              <a:pPr/>
              <a:t>26</a:t>
            </a:fld>
            <a:endParaRPr lang="en-US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00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051BD7-3328-49B7-BF27-B022369C11E8}" type="slidenum">
              <a:rPr lang="en-US"/>
              <a:pPr/>
              <a:t>27</a:t>
            </a:fld>
            <a:endParaRPr lang="en-US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7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B76FB-982C-4461-8502-0A1AF3EC3DF9}" type="slidenum">
              <a:rPr lang="en-US"/>
              <a:pPr/>
              <a:t>29</a:t>
            </a:fld>
            <a:endParaRPr 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2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07C94C-E39D-4002-BA8B-AC7E831D450C}" type="slidenum">
              <a:rPr lang="en-US"/>
              <a:pPr/>
              <a:t>30</a:t>
            </a:fld>
            <a:endParaRPr lang="en-US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16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FE9BF6-265A-4411-99E9-0D1CBAFE6994}" type="slidenum">
              <a:rPr lang="en-US"/>
              <a:pPr/>
              <a:t>31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1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9F61AC-57C2-4E01-8B29-A3FA4B70B586}" type="slidenum">
              <a:rPr lang="en-US"/>
              <a:pPr/>
              <a:t>32</a:t>
            </a:fld>
            <a:endParaRPr lang="en-US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62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29C52-4235-44AB-A7EA-7C15CC4BE51A}" type="slidenum">
              <a:rPr lang="en-US"/>
              <a:pPr/>
              <a:t>33</a:t>
            </a:fld>
            <a:endParaRPr lang="en-US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42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AD9EC6-409F-436A-A299-AFEB20165640}" type="slidenum">
              <a:rPr lang="en-US"/>
              <a:pPr/>
              <a:t>34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57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89A58-5067-4F00-8C84-1A7729423E8A}" type="slidenum">
              <a:rPr lang="en-US"/>
              <a:pPr/>
              <a:t>35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5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6B8B0-79E1-426D-BDF8-EF73E123038A}" type="slidenum">
              <a:rPr lang="en-US"/>
              <a:pPr/>
              <a:t>36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09D5A-1BEA-4BBB-8CB9-5203DF3F165E}" type="slidenum">
              <a:rPr lang="en-US"/>
              <a:pPr/>
              <a:t>7</a:t>
            </a:fld>
            <a:endParaRPr lang="en-US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5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7D578-A9C2-4007-8496-1C0EE9D42851}" type="slidenum">
              <a:rPr lang="en-US"/>
              <a:pPr/>
              <a:t>37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83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06782-7AAB-4226-BF8B-ED0B6E0B21E6}" type="slidenum">
              <a:rPr lang="en-US"/>
              <a:pPr/>
              <a:t>38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69599-87F5-4B1B-8E1E-A718B069C6C1}" type="slidenum">
              <a:rPr lang="en-US"/>
              <a:pPr/>
              <a:t>8</a:t>
            </a:fld>
            <a:endParaRPr lang="en-US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508A08-314C-416D-8ABF-0B91EB15F01F}" type="slidenum">
              <a:rPr lang="en-US"/>
              <a:pPr/>
              <a:t>9</a:t>
            </a:fld>
            <a:endParaRPr lang="en-US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7C236-722F-4478-8087-FC27E0BB6174}" type="slidenum">
              <a:rPr lang="en-US"/>
              <a:pPr/>
              <a:t>10</a:t>
            </a:fld>
            <a:endParaRPr lang="en-US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6ACFE-A32A-47A5-8D77-72C905C2F6E5}" type="slidenum">
              <a:rPr lang="en-US"/>
              <a:pPr/>
              <a:t>11</a:t>
            </a:fld>
            <a:endParaRPr lang="en-US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5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B75A2-A9D4-4924-BC30-0F30B245816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88C1A-5538-4A54-813F-ED9DB5ADCAA5}" type="slidenum">
              <a:rPr lang="en-US"/>
              <a:pPr/>
              <a:t>13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261241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6889"/>
            <a:ext cx="6400800" cy="2516351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BB3F-47CF-224E-BAA7-DF13ACCF529D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33D5-5BFB-054B-A99B-9345BD7034C5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545B-BB5D-3849-83ED-581BC7D707AE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4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9FE2-C1DA-3240-9351-F20848682D8F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BD9F-58FC-E64B-BE18-26996B712546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0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C5C6-2DAA-6945-B29E-CC684D9B0BD3}" type="datetime1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557-0BF0-184C-AA32-B4AD2FFC7FFF}" type="datetime1">
              <a:rPr lang="en-US" smtClean="0"/>
              <a:t>9/25/23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3098-9FEF-3F40-9A04-44962B6B71C6}" type="datetime1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F859-53E8-3946-B36C-7DA230870D5C}" type="datetime1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C6A1-1559-E945-8972-85504D27564B}" type="datetime1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1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0F93-C756-7448-B557-B8EBC6AA5176}" type="datetime1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898"/>
            <a:ext cx="8229600" cy="470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86D6-0512-3C49-BE91-655A3803DD6C}" type="datetime1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5A7D-A780-DD49-A399-CF576673C2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297036"/>
            <a:ext cx="9144000" cy="0"/>
          </a:xfrm>
          <a:prstGeom prst="line">
            <a:avLst/>
          </a:prstGeom>
          <a:ln w="63500">
            <a:solidFill>
              <a:srgbClr val="99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99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7503-7E41-2146-B268-72FFB530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FEE5-D291-EB49-8D19-CD239BEE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8"/>
            <a:ext cx="8229600" cy="4707266"/>
          </a:xfrm>
        </p:spPr>
        <p:txBody>
          <a:bodyPr>
            <a:normAutofit/>
          </a:bodyPr>
          <a:lstStyle/>
          <a:p>
            <a:r>
              <a:rPr lang="en-US" dirty="0"/>
              <a:t>Project 3 </a:t>
            </a:r>
          </a:p>
          <a:p>
            <a:pPr lvl="1"/>
            <a:r>
              <a:rPr lang="en-US" dirty="0"/>
              <a:t>Teammates signed up?</a:t>
            </a:r>
          </a:p>
          <a:p>
            <a:pPr lvl="1"/>
            <a:r>
              <a:rPr lang="en-US" dirty="0"/>
              <a:t>Checkpoint: Today</a:t>
            </a:r>
          </a:p>
          <a:p>
            <a:pPr lvl="1"/>
            <a:r>
              <a:rPr lang="en-US" dirty="0"/>
              <a:t>Final Submission: Friday</a:t>
            </a:r>
          </a:p>
          <a:p>
            <a:r>
              <a:rPr lang="en-US" dirty="0"/>
              <a:t>Discussion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1730-58D1-3F43-9281-EC90A4FD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Requirement for Paging to Work!</a:t>
            </a:r>
            <a:endParaRPr lang="en-US" dirty="0"/>
          </a:p>
        </p:txBody>
      </p:sp>
      <p:sp>
        <p:nvSpPr>
          <p:cNvPr id="401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instructions must be capable of restarting</a:t>
            </a:r>
          </a:p>
          <a:p>
            <a:r>
              <a:rPr lang="en-US" dirty="0"/>
              <a:t>If execution was interrupted during a partially completed instruction, need to be able to </a:t>
            </a:r>
          </a:p>
          <a:p>
            <a:pPr lvl="1"/>
            <a:r>
              <a:rPr lang="en-US" dirty="0"/>
              <a:t>continue or </a:t>
            </a:r>
          </a:p>
          <a:p>
            <a:pPr lvl="1"/>
            <a:r>
              <a:rPr lang="en-US" dirty="0"/>
              <a:t>redo without harm</a:t>
            </a:r>
          </a:p>
          <a:p>
            <a:r>
              <a:rPr lang="en-US" dirty="0"/>
              <a:t>This is a property of all modern CPUs</a:t>
            </a:r>
          </a:p>
          <a:p>
            <a:pPr lvl="1"/>
            <a:r>
              <a:rPr lang="en-US" dirty="0"/>
              <a:t>but not of some older CPUs!</a:t>
            </a:r>
          </a:p>
        </p:txBody>
      </p:sp>
    </p:spTree>
    <p:extLst>
      <p:ext uri="{BB962C8B-B14F-4D97-AF65-F5344CB8AC3E}">
        <p14:creationId xmlns:p14="http://schemas.microsoft.com/office/powerpoint/2010/main" val="167401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Protection Bits</a:t>
            </a:r>
            <a:endParaRPr lang="en-US" dirty="0"/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Protection bits are important part of paging</a:t>
            </a:r>
          </a:p>
          <a:p>
            <a:r>
              <a:rPr lang="en-US" dirty="0"/>
              <a:t>A process may have valid pages that are</a:t>
            </a:r>
          </a:p>
          <a:p>
            <a:pPr lvl="1"/>
            <a:r>
              <a:rPr lang="en-US" dirty="0"/>
              <a:t>not writable</a:t>
            </a:r>
          </a:p>
          <a:p>
            <a:pPr lvl="1"/>
            <a:r>
              <a:rPr lang="en-US" dirty="0"/>
              <a:t>execute only</a:t>
            </a:r>
          </a:p>
          <a:p>
            <a:r>
              <a:rPr lang="en-US" dirty="0"/>
              <a:t>Setting PTE protection bits to prohibit certain actions is a legitimate way of detecting the first action to that page</a:t>
            </a:r>
          </a:p>
        </p:txBody>
      </p:sp>
    </p:spTree>
    <p:extLst>
      <p:ext uri="{BB962C8B-B14F-4D97-AF65-F5344CB8AC3E}">
        <p14:creationId xmlns:p14="http://schemas.microsoft.com/office/powerpoint/2010/main" val="172643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Protection Bits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Page Fault is extended to include:</a:t>
            </a:r>
          </a:p>
          <a:p>
            <a:pPr lvl="1"/>
            <a:r>
              <a:rPr lang="en-US" dirty="0"/>
              <a:t>Trap when valid=0 in PTE</a:t>
            </a:r>
          </a:p>
          <a:p>
            <a:pPr lvl="1"/>
            <a:r>
              <a:rPr lang="en-US" dirty="0"/>
              <a:t>Access inconsistent with protection setting</a:t>
            </a:r>
          </a:p>
        </p:txBody>
      </p:sp>
    </p:spTree>
    <p:extLst>
      <p:ext uri="{BB962C8B-B14F-4D97-AF65-F5344CB8AC3E}">
        <p14:creationId xmlns:p14="http://schemas.microsoft.com/office/powerpoint/2010/main" val="277057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and Definitions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Recurring themes in paging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Temporal Locality</a:t>
            </a:r>
            <a:r>
              <a:rPr lang="en-US" dirty="0"/>
              <a:t>: locations referenced recently tend to be referenced again soon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Spatial Locality</a:t>
            </a:r>
            <a:r>
              <a:rPr lang="en-US" dirty="0"/>
              <a:t>: locations near recent references tend to be referenced soon</a:t>
            </a:r>
          </a:p>
          <a:p>
            <a:pPr>
              <a:lnSpc>
                <a:spcPct val="120000"/>
              </a:lnSpc>
            </a:pPr>
            <a:r>
              <a:rPr lang="en-US" dirty="0"/>
              <a:t>Definitions</a:t>
            </a:r>
            <a:endParaRPr lang="en-US" i="1" dirty="0"/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Working set</a:t>
            </a:r>
            <a:r>
              <a:rPr lang="en-US" i="1" dirty="0"/>
              <a:t>: </a:t>
            </a:r>
            <a:r>
              <a:rPr lang="en-US" dirty="0"/>
              <a:t>The set of pages that a process needs to run without frequent page faults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Thrashing</a:t>
            </a:r>
            <a:r>
              <a:rPr lang="en-US" i="1" dirty="0"/>
              <a:t>:</a:t>
            </a:r>
            <a:r>
              <a:rPr lang="en-US" dirty="0"/>
              <a:t> Excessive page faulting due to insufficient frames to support working 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160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 Issues</a:t>
            </a:r>
            <a:endParaRPr lang="en-US" dirty="0"/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Page Tables can be huge</a:t>
            </a:r>
          </a:p>
          <a:p>
            <a:pPr lvl="1"/>
            <a:r>
              <a:rPr lang="en-US" dirty="0"/>
              <a:t>32bit: 4KB pages x 4-byte PTEs = 4MB (per process)</a:t>
            </a:r>
          </a:p>
          <a:p>
            <a:pPr lvl="2"/>
            <a:r>
              <a:rPr lang="en-US" dirty="0"/>
              <a:t>Stored in main memory</a:t>
            </a:r>
          </a:p>
          <a:p>
            <a:pPr lvl="1"/>
            <a:r>
              <a:rPr lang="en-US" dirty="0"/>
              <a:t>64bit: </a:t>
            </a:r>
            <a:r>
              <a:rPr lang="en-US" sz="4200" dirty="0">
                <a:sym typeface="Wingdings"/>
              </a:rPr>
              <a:t></a:t>
            </a:r>
            <a:endParaRPr lang="en-US" sz="42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Performance is important</a:t>
            </a:r>
          </a:p>
          <a:p>
            <a:pPr lvl="1"/>
            <a:r>
              <a:rPr lang="en-US" dirty="0"/>
              <a:t>Virtual -&gt; Physical requires multiple memory operations </a:t>
            </a:r>
          </a:p>
          <a:p>
            <a:pPr lvl="2"/>
            <a:r>
              <a:rPr lang="en-US" dirty="0"/>
              <a:t>Obtain Page Table Entry from memory</a:t>
            </a:r>
          </a:p>
          <a:p>
            <a:pPr lvl="2"/>
            <a:r>
              <a:rPr lang="en-US" dirty="0"/>
              <a:t>Get page frame number</a:t>
            </a:r>
          </a:p>
          <a:p>
            <a:pPr lvl="2"/>
            <a:r>
              <a:rPr lang="en-US" dirty="0"/>
              <a:t>Construct physical address </a:t>
            </a:r>
          </a:p>
          <a:p>
            <a:pPr lvl="2"/>
            <a:r>
              <a:rPr lang="en-US" dirty="0"/>
              <a:t>Assorted protection and valid checks</a:t>
            </a:r>
          </a:p>
          <a:p>
            <a:pPr lvl="1"/>
            <a:r>
              <a:rPr lang="en-US" dirty="0"/>
              <a:t>Fast hardware support needed to reduce memory accesses and validation checks</a:t>
            </a:r>
          </a:p>
        </p:txBody>
      </p:sp>
    </p:spTree>
    <p:extLst>
      <p:ext uri="{BB962C8B-B14F-4D97-AF65-F5344CB8AC3E}">
        <p14:creationId xmlns:p14="http://schemas.microsoft.com/office/powerpoint/2010/main" val="210601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 #1: Page Table Size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Process Virtual Address spaces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Not usually full – don’t need every PTE 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Processes exhibit locality – just a subset needed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Two-level page tables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Virtual Addresses have 3 parts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Master page number – points to secondary page table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Secondary page number – points to PTE containing page frame #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Offset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Physical Address = offset + </a:t>
            </a:r>
            <a:r>
              <a:rPr lang="en-US" sz="2400" dirty="0" err="1"/>
              <a:t>startof</a:t>
            </a:r>
            <a:r>
              <a:rPr lang="en-US" sz="2400" dirty="0"/>
              <a:t>(PFN)</a:t>
            </a:r>
          </a:p>
        </p:txBody>
      </p:sp>
    </p:spTree>
    <p:extLst>
      <p:ext uri="{BB962C8B-B14F-4D97-AF65-F5344CB8AC3E}">
        <p14:creationId xmlns:p14="http://schemas.microsoft.com/office/powerpoint/2010/main" val="11111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0" name="Picture 6" descr="D:\b\b4\IBM\03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39" y="1430958"/>
            <a:ext cx="5112063" cy="5245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Multilevel Page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Two-level page tables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3479" y="1828800"/>
            <a:ext cx="8104321" cy="4244975"/>
            <a:chOff x="381000" y="1546225"/>
            <a:chExt cx="8104321" cy="4244975"/>
          </a:xfrm>
        </p:grpSpPr>
        <p:sp>
          <p:nvSpPr>
            <p:cNvPr id="415747" name="Rectangle 3"/>
            <p:cNvSpPr>
              <a:spLocks noChangeArrowheads="1"/>
            </p:cNvSpPr>
            <p:nvPr/>
          </p:nvSpPr>
          <p:spPr bwMode="auto">
            <a:xfrm>
              <a:off x="7308850" y="2492375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/>
                <a:t>frame 0</a:t>
              </a:r>
            </a:p>
          </p:txBody>
        </p:sp>
        <p:sp>
          <p:nvSpPr>
            <p:cNvPr id="415748" name="Rectangle 4"/>
            <p:cNvSpPr>
              <a:spLocks noChangeArrowheads="1"/>
            </p:cNvSpPr>
            <p:nvPr/>
          </p:nvSpPr>
          <p:spPr bwMode="auto">
            <a:xfrm>
              <a:off x="7308850" y="3025775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/>
                <a:t>frame 1</a:t>
              </a:r>
            </a:p>
          </p:txBody>
        </p:sp>
        <p:sp>
          <p:nvSpPr>
            <p:cNvPr id="415749" name="Rectangle 5"/>
            <p:cNvSpPr>
              <a:spLocks noChangeArrowheads="1"/>
            </p:cNvSpPr>
            <p:nvPr/>
          </p:nvSpPr>
          <p:spPr bwMode="auto">
            <a:xfrm>
              <a:off x="7308850" y="3559175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/>
                <a:t>frame 2</a:t>
              </a:r>
            </a:p>
          </p:txBody>
        </p:sp>
        <p:sp>
          <p:nvSpPr>
            <p:cNvPr id="415750" name="Rectangle 6"/>
            <p:cNvSpPr>
              <a:spLocks noChangeArrowheads="1"/>
            </p:cNvSpPr>
            <p:nvPr/>
          </p:nvSpPr>
          <p:spPr bwMode="auto">
            <a:xfrm>
              <a:off x="7308850" y="5159375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/>
                <a:t>frame Y</a:t>
              </a:r>
            </a:p>
          </p:txBody>
        </p:sp>
        <p:sp>
          <p:nvSpPr>
            <p:cNvPr id="415751" name="Rectangle 7"/>
            <p:cNvSpPr>
              <a:spLocks noChangeArrowheads="1"/>
            </p:cNvSpPr>
            <p:nvPr/>
          </p:nvSpPr>
          <p:spPr bwMode="auto">
            <a:xfrm rot="-5400000">
              <a:off x="7594601" y="4722812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2000" b="1"/>
                <a:t>…</a:t>
              </a:r>
            </a:p>
          </p:txBody>
        </p:sp>
        <p:sp>
          <p:nvSpPr>
            <p:cNvPr id="415752" name="Rectangle 8"/>
            <p:cNvSpPr>
              <a:spLocks noChangeArrowheads="1"/>
            </p:cNvSpPr>
            <p:nvPr/>
          </p:nvSpPr>
          <p:spPr bwMode="auto">
            <a:xfrm>
              <a:off x="7308850" y="4092575"/>
              <a:ext cx="1143000" cy="533400"/>
            </a:xfrm>
            <a:prstGeom prst="rect">
              <a:avLst/>
            </a:prstGeom>
            <a:solidFill>
              <a:srgbClr val="EBE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400"/>
                <a:t>frame 3</a:t>
              </a:r>
            </a:p>
          </p:txBody>
        </p:sp>
        <p:sp>
          <p:nvSpPr>
            <p:cNvPr id="415753" name="Rectangle 9"/>
            <p:cNvSpPr>
              <a:spLocks noChangeArrowheads="1"/>
            </p:cNvSpPr>
            <p:nvPr/>
          </p:nvSpPr>
          <p:spPr bwMode="auto">
            <a:xfrm>
              <a:off x="7308717" y="2133600"/>
              <a:ext cx="1176604" cy="210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5400" tIns="12700" rIns="25400" bIns="12700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200" b="1" dirty="0"/>
                <a:t>physical memory</a:t>
              </a:r>
            </a:p>
          </p:txBody>
        </p:sp>
        <p:sp>
          <p:nvSpPr>
            <p:cNvPr id="415754" name="Rectangle 10"/>
            <p:cNvSpPr>
              <a:spLocks noChangeArrowheads="1"/>
            </p:cNvSpPr>
            <p:nvPr/>
          </p:nvSpPr>
          <p:spPr bwMode="auto">
            <a:xfrm>
              <a:off x="5791200" y="3048000"/>
              <a:ext cx="9144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EFEB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offset</a:t>
              </a:r>
            </a:p>
          </p:txBody>
        </p:sp>
        <p:sp>
          <p:nvSpPr>
            <p:cNvPr id="415755" name="Rectangle 11"/>
            <p:cNvSpPr>
              <a:spLocks noChangeArrowheads="1"/>
            </p:cNvSpPr>
            <p:nvPr/>
          </p:nvSpPr>
          <p:spPr bwMode="auto">
            <a:xfrm>
              <a:off x="4267200" y="2765425"/>
              <a:ext cx="141922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200" b="1"/>
                <a:t>physical address</a:t>
              </a:r>
            </a:p>
          </p:txBody>
        </p:sp>
        <p:sp>
          <p:nvSpPr>
            <p:cNvPr id="415756" name="Rectangle 12"/>
            <p:cNvSpPr>
              <a:spLocks noChangeArrowheads="1"/>
            </p:cNvSpPr>
            <p:nvPr/>
          </p:nvSpPr>
          <p:spPr bwMode="auto">
            <a:xfrm>
              <a:off x="4343400" y="3048000"/>
              <a:ext cx="1447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EFEB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page frame #</a:t>
              </a:r>
            </a:p>
          </p:txBody>
        </p:sp>
        <p:sp>
          <p:nvSpPr>
            <p:cNvPr id="415757" name="Line 13"/>
            <p:cNvSpPr>
              <a:spLocks noChangeShapeType="1"/>
            </p:cNvSpPr>
            <p:nvPr/>
          </p:nvSpPr>
          <p:spPr bwMode="auto">
            <a:xfrm>
              <a:off x="6705600" y="32004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58" name="Rectangle 14"/>
            <p:cNvSpPr>
              <a:spLocks noChangeArrowheads="1"/>
            </p:cNvSpPr>
            <p:nvPr/>
          </p:nvSpPr>
          <p:spPr bwMode="auto">
            <a:xfrm>
              <a:off x="914400" y="32004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59" name="Rectangle 15"/>
            <p:cNvSpPr>
              <a:spLocks noChangeArrowheads="1"/>
            </p:cNvSpPr>
            <p:nvPr/>
          </p:nvSpPr>
          <p:spPr bwMode="auto">
            <a:xfrm>
              <a:off x="1066800" y="2667000"/>
              <a:ext cx="938213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200" b="1"/>
                <a:t>master</a:t>
              </a:r>
            </a:p>
            <a:p>
              <a:pPr algn="ctr">
                <a:spcBef>
                  <a:spcPct val="10000"/>
                </a:spcBef>
              </a:pPr>
              <a:r>
                <a:rPr lang="en-US" sz="1200" b="1"/>
                <a:t>page table</a:t>
              </a:r>
            </a:p>
          </p:txBody>
        </p:sp>
        <p:sp>
          <p:nvSpPr>
            <p:cNvPr id="415760" name="Rectangle 16"/>
            <p:cNvSpPr>
              <a:spLocks noChangeArrowheads="1"/>
            </p:cNvSpPr>
            <p:nvPr/>
          </p:nvSpPr>
          <p:spPr bwMode="auto">
            <a:xfrm>
              <a:off x="1828800" y="1828800"/>
              <a:ext cx="19050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EFEB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secondary page#</a:t>
              </a:r>
            </a:p>
          </p:txBody>
        </p:sp>
        <p:sp>
          <p:nvSpPr>
            <p:cNvPr id="415761" name="Rectangle 17"/>
            <p:cNvSpPr>
              <a:spLocks noChangeArrowheads="1"/>
            </p:cNvSpPr>
            <p:nvPr/>
          </p:nvSpPr>
          <p:spPr bwMode="auto">
            <a:xfrm>
              <a:off x="393700" y="1546225"/>
              <a:ext cx="126682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200" b="1"/>
                <a:t>virtual address</a:t>
              </a:r>
            </a:p>
          </p:txBody>
        </p:sp>
        <p:sp>
          <p:nvSpPr>
            <p:cNvPr id="415762" name="Rectangle 18"/>
            <p:cNvSpPr>
              <a:spLocks noChangeArrowheads="1"/>
            </p:cNvSpPr>
            <p:nvPr/>
          </p:nvSpPr>
          <p:spPr bwMode="auto">
            <a:xfrm>
              <a:off x="381000" y="1828800"/>
              <a:ext cx="14478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EFEB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master page #</a:t>
              </a:r>
            </a:p>
          </p:txBody>
        </p:sp>
        <p:sp>
          <p:nvSpPr>
            <p:cNvPr id="415763" name="Freeform 19"/>
            <p:cNvSpPr>
              <a:spLocks/>
            </p:cNvSpPr>
            <p:nvPr/>
          </p:nvSpPr>
          <p:spPr bwMode="auto">
            <a:xfrm>
              <a:off x="533400" y="2133600"/>
              <a:ext cx="381000" cy="1676400"/>
            </a:xfrm>
            <a:custGeom>
              <a:avLst/>
              <a:gdLst>
                <a:gd name="T0" fmla="*/ 0 w 336"/>
                <a:gd name="T1" fmla="*/ 0 h 1104"/>
                <a:gd name="T2" fmla="*/ 0 w 336"/>
                <a:gd name="T3" fmla="*/ 1104 h 1104"/>
                <a:gd name="T4" fmla="*/ 336 w 336"/>
                <a:gd name="T5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1104">
                  <a:moveTo>
                    <a:pt x="0" y="0"/>
                  </a:moveTo>
                  <a:lnTo>
                    <a:pt x="0" y="1104"/>
                  </a:lnTo>
                  <a:lnTo>
                    <a:pt x="336" y="1104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64" name="Line 20"/>
            <p:cNvSpPr>
              <a:spLocks noChangeShapeType="1"/>
            </p:cNvSpPr>
            <p:nvPr/>
          </p:nvSpPr>
          <p:spPr bwMode="auto">
            <a:xfrm>
              <a:off x="2057400" y="3733800"/>
              <a:ext cx="838200" cy="152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65" name="Rectangle 21"/>
            <p:cNvSpPr>
              <a:spLocks noChangeArrowheads="1"/>
            </p:cNvSpPr>
            <p:nvPr/>
          </p:nvSpPr>
          <p:spPr bwMode="auto">
            <a:xfrm>
              <a:off x="3733800" y="1828800"/>
              <a:ext cx="9144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EFEB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</a:pPr>
              <a:r>
                <a:rPr lang="en-US" sz="1400"/>
                <a:t>offset</a:t>
              </a:r>
            </a:p>
          </p:txBody>
        </p:sp>
        <p:sp>
          <p:nvSpPr>
            <p:cNvPr id="415766" name="Rectangle 22"/>
            <p:cNvSpPr>
              <a:spLocks noChangeArrowheads="1"/>
            </p:cNvSpPr>
            <p:nvPr/>
          </p:nvSpPr>
          <p:spPr bwMode="auto">
            <a:xfrm>
              <a:off x="2989263" y="3352800"/>
              <a:ext cx="1065212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200" b="1"/>
                <a:t>secondary</a:t>
              </a:r>
            </a:p>
            <a:p>
              <a:pPr algn="ctr">
                <a:spcBef>
                  <a:spcPct val="10000"/>
                </a:spcBef>
              </a:pPr>
              <a:r>
                <a:rPr lang="en-US" sz="1200" b="1"/>
                <a:t>page table #</a:t>
              </a:r>
            </a:p>
          </p:txBody>
        </p:sp>
        <p:sp>
          <p:nvSpPr>
            <p:cNvPr id="415767" name="Rectangle 23"/>
            <p:cNvSpPr>
              <a:spLocks noChangeArrowheads="1"/>
            </p:cNvSpPr>
            <p:nvPr/>
          </p:nvSpPr>
          <p:spPr bwMode="auto">
            <a:xfrm>
              <a:off x="914400" y="35814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68" name="Rectangle 24"/>
            <p:cNvSpPr>
              <a:spLocks noChangeArrowheads="1"/>
            </p:cNvSpPr>
            <p:nvPr/>
          </p:nvSpPr>
          <p:spPr bwMode="auto">
            <a:xfrm>
              <a:off x="914400" y="39624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69" name="Rectangle 25"/>
            <p:cNvSpPr>
              <a:spLocks noChangeArrowheads="1"/>
            </p:cNvSpPr>
            <p:nvPr/>
          </p:nvSpPr>
          <p:spPr bwMode="auto">
            <a:xfrm>
              <a:off x="914400" y="43434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0" name="Rectangle 26"/>
            <p:cNvSpPr>
              <a:spLocks noChangeArrowheads="1"/>
            </p:cNvSpPr>
            <p:nvPr/>
          </p:nvSpPr>
          <p:spPr bwMode="auto">
            <a:xfrm>
              <a:off x="914400" y="47244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1" name="Rectangle 27"/>
            <p:cNvSpPr>
              <a:spLocks noChangeArrowheads="1"/>
            </p:cNvSpPr>
            <p:nvPr/>
          </p:nvSpPr>
          <p:spPr bwMode="auto">
            <a:xfrm>
              <a:off x="865188" y="3549650"/>
              <a:ext cx="1223962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000" b="1">
                  <a:solidFill>
                    <a:schemeClr val="accent2"/>
                  </a:solidFill>
                </a:rPr>
                <a:t>secondary</a:t>
              </a:r>
            </a:p>
            <a:p>
              <a:pPr algn="ctr">
                <a:spcBef>
                  <a:spcPct val="10000"/>
                </a:spcBef>
              </a:pPr>
              <a:r>
                <a:rPr lang="en-US" sz="1000" b="1">
                  <a:solidFill>
                    <a:schemeClr val="accent2"/>
                  </a:solidFill>
                </a:rPr>
                <a:t>page table # addr</a:t>
              </a:r>
            </a:p>
          </p:txBody>
        </p:sp>
        <p:sp>
          <p:nvSpPr>
            <p:cNvPr id="415772" name="Freeform 28"/>
            <p:cNvSpPr>
              <a:spLocks/>
            </p:cNvSpPr>
            <p:nvPr/>
          </p:nvSpPr>
          <p:spPr bwMode="auto">
            <a:xfrm>
              <a:off x="2514600" y="2133600"/>
              <a:ext cx="381000" cy="2667000"/>
            </a:xfrm>
            <a:custGeom>
              <a:avLst/>
              <a:gdLst>
                <a:gd name="T0" fmla="*/ 0 w 336"/>
                <a:gd name="T1" fmla="*/ 0 h 1104"/>
                <a:gd name="T2" fmla="*/ 0 w 336"/>
                <a:gd name="T3" fmla="*/ 1104 h 1104"/>
                <a:gd name="T4" fmla="*/ 336 w 336"/>
                <a:gd name="T5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1104">
                  <a:moveTo>
                    <a:pt x="0" y="0"/>
                  </a:moveTo>
                  <a:lnTo>
                    <a:pt x="0" y="1104"/>
                  </a:lnTo>
                  <a:lnTo>
                    <a:pt x="336" y="1104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3" name="Rectangle 29"/>
            <p:cNvSpPr>
              <a:spLocks noChangeArrowheads="1"/>
            </p:cNvSpPr>
            <p:nvPr/>
          </p:nvSpPr>
          <p:spPr bwMode="auto">
            <a:xfrm>
              <a:off x="2895600" y="38862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4" name="Rectangle 30"/>
            <p:cNvSpPr>
              <a:spLocks noChangeArrowheads="1"/>
            </p:cNvSpPr>
            <p:nvPr/>
          </p:nvSpPr>
          <p:spPr bwMode="auto">
            <a:xfrm>
              <a:off x="2895600" y="42672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5" name="Rectangle 31"/>
            <p:cNvSpPr>
              <a:spLocks noChangeArrowheads="1"/>
            </p:cNvSpPr>
            <p:nvPr/>
          </p:nvSpPr>
          <p:spPr bwMode="auto">
            <a:xfrm>
              <a:off x="2895600" y="46482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6" name="Rectangle 32"/>
            <p:cNvSpPr>
              <a:spLocks noChangeArrowheads="1"/>
            </p:cNvSpPr>
            <p:nvPr/>
          </p:nvSpPr>
          <p:spPr bwMode="auto">
            <a:xfrm>
              <a:off x="2895600" y="50292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7" name="Rectangle 33"/>
            <p:cNvSpPr>
              <a:spLocks noChangeArrowheads="1"/>
            </p:cNvSpPr>
            <p:nvPr/>
          </p:nvSpPr>
          <p:spPr bwMode="auto">
            <a:xfrm>
              <a:off x="2895600" y="5410200"/>
              <a:ext cx="1143000" cy="381000"/>
            </a:xfrm>
            <a:prstGeom prst="rect">
              <a:avLst/>
            </a:prstGeom>
            <a:solidFill>
              <a:srgbClr val="F6F2F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78" name="Rectangle 34"/>
            <p:cNvSpPr>
              <a:spLocks noChangeArrowheads="1"/>
            </p:cNvSpPr>
            <p:nvPr/>
          </p:nvSpPr>
          <p:spPr bwMode="auto">
            <a:xfrm>
              <a:off x="3028950" y="4648200"/>
              <a:ext cx="858838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sz="1000" b="1">
                  <a:solidFill>
                    <a:schemeClr val="accent2"/>
                  </a:solidFill>
                </a:rPr>
                <a:t>page frame</a:t>
              </a:r>
            </a:p>
            <a:p>
              <a:pPr algn="ctr">
                <a:spcBef>
                  <a:spcPct val="10000"/>
                </a:spcBef>
              </a:pPr>
              <a:r>
                <a:rPr lang="en-US" sz="1000" b="1">
                  <a:solidFill>
                    <a:schemeClr val="accent2"/>
                  </a:solidFill>
                </a:rPr>
                <a:t>number</a:t>
              </a:r>
            </a:p>
          </p:txBody>
        </p:sp>
        <p:sp>
          <p:nvSpPr>
            <p:cNvPr id="415779" name="Freeform 35"/>
            <p:cNvSpPr>
              <a:spLocks/>
            </p:cNvSpPr>
            <p:nvPr/>
          </p:nvSpPr>
          <p:spPr bwMode="auto">
            <a:xfrm>
              <a:off x="4267200" y="2133600"/>
              <a:ext cx="1981200" cy="838200"/>
            </a:xfrm>
            <a:custGeom>
              <a:avLst/>
              <a:gdLst>
                <a:gd name="T0" fmla="*/ 0 w 1248"/>
                <a:gd name="T1" fmla="*/ 0 h 528"/>
                <a:gd name="T2" fmla="*/ 0 w 1248"/>
                <a:gd name="T3" fmla="*/ 96 h 528"/>
                <a:gd name="T4" fmla="*/ 1248 w 1248"/>
                <a:gd name="T5" fmla="*/ 96 h 528"/>
                <a:gd name="T6" fmla="*/ 1248 w 1248"/>
                <a:gd name="T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8" h="528">
                  <a:moveTo>
                    <a:pt x="0" y="0"/>
                  </a:moveTo>
                  <a:lnTo>
                    <a:pt x="0" y="96"/>
                  </a:lnTo>
                  <a:lnTo>
                    <a:pt x="1248" y="96"/>
                  </a:lnTo>
                  <a:lnTo>
                    <a:pt x="1248" y="528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BEB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80" name="Line 36"/>
            <p:cNvSpPr>
              <a:spLocks noChangeShapeType="1"/>
            </p:cNvSpPr>
            <p:nvPr/>
          </p:nvSpPr>
          <p:spPr bwMode="auto">
            <a:xfrm flipV="1">
              <a:off x="4038600" y="3352800"/>
              <a:ext cx="990600" cy="1524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86300" y="1519238"/>
            <a:ext cx="1752600" cy="609600"/>
            <a:chOff x="4686300" y="1519238"/>
            <a:chExt cx="1752600" cy="609600"/>
          </a:xfrm>
        </p:grpSpPr>
        <p:sp>
          <p:nvSpPr>
            <p:cNvPr id="41" name="Text Box 37"/>
            <p:cNvSpPr txBox="1">
              <a:spLocks noChangeArrowheads="1"/>
            </p:cNvSpPr>
            <p:nvPr/>
          </p:nvSpPr>
          <p:spPr bwMode="auto">
            <a:xfrm>
              <a:off x="5448300" y="1519238"/>
              <a:ext cx="990600" cy="376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12 bits</a:t>
              </a:r>
            </a:p>
          </p:txBody>
        </p:sp>
        <p:cxnSp>
          <p:nvCxnSpPr>
            <p:cNvPr id="42" name="AutoShape 38"/>
            <p:cNvCxnSpPr>
              <a:cxnSpLocks noChangeShapeType="1"/>
              <a:stCxn id="41" idx="1"/>
            </p:cNvCxnSpPr>
            <p:nvPr/>
          </p:nvCxnSpPr>
          <p:spPr bwMode="auto">
            <a:xfrm rot="10800000" flipV="1">
              <a:off x="4686300" y="1708151"/>
              <a:ext cx="762000" cy="4206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" name="Group 8"/>
          <p:cNvGrpSpPr/>
          <p:nvPr/>
        </p:nvGrpSpPr>
        <p:grpSpPr>
          <a:xfrm>
            <a:off x="990599" y="1337469"/>
            <a:ext cx="1523156" cy="765969"/>
            <a:chOff x="990599" y="1337469"/>
            <a:chExt cx="1523156" cy="765969"/>
          </a:xfrm>
        </p:grpSpPr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1523155" y="1337469"/>
              <a:ext cx="990600" cy="376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12 bits</a:t>
              </a:r>
            </a:p>
          </p:txBody>
        </p:sp>
        <p:cxnSp>
          <p:nvCxnSpPr>
            <p:cNvPr id="44" name="AutoShape 40"/>
            <p:cNvCxnSpPr>
              <a:cxnSpLocks noChangeShapeType="1"/>
              <a:stCxn id="43" idx="1"/>
            </p:cNvCxnSpPr>
            <p:nvPr/>
          </p:nvCxnSpPr>
          <p:spPr bwMode="auto">
            <a:xfrm rot="10800000" flipV="1">
              <a:off x="990599" y="1525588"/>
              <a:ext cx="532557" cy="5778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3276600" y="1443038"/>
            <a:ext cx="1485900" cy="685800"/>
            <a:chOff x="3276600" y="1443038"/>
            <a:chExt cx="1485900" cy="685800"/>
          </a:xfrm>
        </p:grpSpPr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3771900" y="1443038"/>
              <a:ext cx="990600" cy="376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cxnSp>
          <p:nvCxnSpPr>
            <p:cNvPr id="46" name="AutoShape 42"/>
            <p:cNvCxnSpPr>
              <a:cxnSpLocks noChangeShapeType="1"/>
              <a:stCxn id="45" idx="1"/>
            </p:cNvCxnSpPr>
            <p:nvPr/>
          </p:nvCxnSpPr>
          <p:spPr bwMode="auto">
            <a:xfrm rot="10800000" flipV="1">
              <a:off x="3276600" y="1631951"/>
              <a:ext cx="495300" cy="4968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5680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Multilevel Page Tables</a:t>
            </a:r>
            <a:endParaRPr 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Sparse Virtual Address space – very few secondary PTs ever needed</a:t>
            </a:r>
          </a:p>
          <a:p>
            <a:r>
              <a:rPr lang="en-US"/>
              <a:t>Process Locality – only a few secondary PTs needed at one time</a:t>
            </a:r>
          </a:p>
          <a:p>
            <a:r>
              <a:rPr lang="en-US"/>
              <a:t>Can page out secondary PTs that are not needed now</a:t>
            </a:r>
          </a:p>
          <a:p>
            <a:pPr lvl="1"/>
            <a:r>
              <a:rPr lang="en-US"/>
              <a:t>Don’t page Master Page Table</a:t>
            </a:r>
          </a:p>
          <a:p>
            <a:pPr lvl="1"/>
            <a:r>
              <a:rPr lang="en-US"/>
              <a:t>Save physical memory</a:t>
            </a:r>
          </a:p>
          <a:p>
            <a:r>
              <a:rPr lang="en-US"/>
              <a:t>However</a:t>
            </a:r>
          </a:p>
          <a:p>
            <a:r>
              <a:rPr lang="en-US"/>
              <a:t>Performance is worse</a:t>
            </a:r>
          </a:p>
          <a:p>
            <a:pPr lvl="1"/>
            <a:r>
              <a:rPr lang="en-US"/>
              <a:t>Now have 3 (or more) memory accesses per virtual memory reference or instruction fetch</a:t>
            </a:r>
          </a:p>
          <a:p>
            <a:r>
              <a:rPr lang="en-US"/>
              <a:t>How do we get back to about 1 memory access per VA reference?</a:t>
            </a:r>
          </a:p>
          <a:p>
            <a:pPr lvl="1"/>
            <a:r>
              <a:rPr lang="en-US"/>
              <a:t>Problem #2 of “Paging Issues”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 #2: Performance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Translation </a:t>
            </a:r>
            <a:r>
              <a:rPr lang="en-US" dirty="0" err="1"/>
              <a:t>Looksaside</a:t>
            </a:r>
            <a:r>
              <a:rPr lang="en-US" dirty="0"/>
              <a:t> Buffer</a:t>
            </a:r>
          </a:p>
          <a:p>
            <a:pPr lvl="1"/>
            <a:r>
              <a:rPr lang="en-US" dirty="0"/>
              <a:t>Also: Associative Memory</a:t>
            </a:r>
          </a:p>
          <a:p>
            <a:pPr lvl="1"/>
            <a:r>
              <a:rPr lang="en-US" dirty="0"/>
              <a:t>Also: Dynamic Address </a:t>
            </a:r>
            <a:br>
              <a:rPr lang="en-US" dirty="0"/>
            </a:br>
            <a:r>
              <a:rPr lang="en-US" dirty="0"/>
              <a:t>Translation</a:t>
            </a:r>
          </a:p>
          <a:p>
            <a:r>
              <a:rPr lang="en-US" dirty="0"/>
              <a:t>Do fast hardware search of all entries in parallel for VPN</a:t>
            </a:r>
          </a:p>
          <a:p>
            <a:pPr lvl="1"/>
            <a:r>
              <a:rPr lang="en-US" dirty="0"/>
              <a:t>Present: Use page frame number from PTE</a:t>
            </a:r>
          </a:p>
          <a:p>
            <a:pPr lvl="1"/>
            <a:r>
              <a:rPr lang="en-US" dirty="0"/>
              <a:t>Else:</a:t>
            </a:r>
          </a:p>
          <a:p>
            <a:pPr lvl="2"/>
            <a:r>
              <a:rPr lang="en-US" dirty="0"/>
              <a:t>Look up in page table (multiple accesses)</a:t>
            </a:r>
          </a:p>
          <a:p>
            <a:pPr lvl="2"/>
            <a:r>
              <a:rPr lang="en-US" dirty="0"/>
              <a:t>Load VPN and PTE into Associative Memory (throwing out another entry as needed)</a:t>
            </a:r>
          </a:p>
        </p:txBody>
      </p:sp>
      <p:grpSp>
        <p:nvGrpSpPr>
          <p:cNvPr id="425988" name="Group 4"/>
          <p:cNvGrpSpPr>
            <a:grpSpLocks/>
          </p:cNvGrpSpPr>
          <p:nvPr/>
        </p:nvGrpSpPr>
        <p:grpSpPr bwMode="auto">
          <a:xfrm>
            <a:off x="6096000" y="1418898"/>
            <a:ext cx="2895600" cy="1676400"/>
            <a:chOff x="1920" y="816"/>
            <a:chExt cx="1824" cy="1056"/>
          </a:xfrm>
        </p:grpSpPr>
        <p:sp>
          <p:nvSpPr>
            <p:cNvPr id="425989" name="Rectangle 5"/>
            <p:cNvSpPr>
              <a:spLocks noChangeArrowheads="1"/>
            </p:cNvSpPr>
            <p:nvPr/>
          </p:nvSpPr>
          <p:spPr bwMode="auto">
            <a:xfrm>
              <a:off x="1920" y="1104"/>
              <a:ext cx="182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990" name="Line 6"/>
            <p:cNvSpPr>
              <a:spLocks noChangeShapeType="1"/>
            </p:cNvSpPr>
            <p:nvPr/>
          </p:nvSpPr>
          <p:spPr bwMode="auto">
            <a:xfrm>
              <a:off x="2832" y="81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991" name="Line 7"/>
            <p:cNvSpPr>
              <a:spLocks noChangeShapeType="1"/>
            </p:cNvSpPr>
            <p:nvPr/>
          </p:nvSpPr>
          <p:spPr bwMode="auto">
            <a:xfrm>
              <a:off x="1920" y="1296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992" name="Line 8"/>
            <p:cNvSpPr>
              <a:spLocks noChangeShapeType="1"/>
            </p:cNvSpPr>
            <p:nvPr/>
          </p:nvSpPr>
          <p:spPr bwMode="auto">
            <a:xfrm>
              <a:off x="1920" y="1488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993" name="Line 9"/>
            <p:cNvSpPr>
              <a:spLocks noChangeShapeType="1"/>
            </p:cNvSpPr>
            <p:nvPr/>
          </p:nvSpPr>
          <p:spPr bwMode="auto">
            <a:xfrm>
              <a:off x="1920" y="1680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994" name="Rectangle 10"/>
            <p:cNvSpPr>
              <a:spLocks noChangeArrowheads="1"/>
            </p:cNvSpPr>
            <p:nvPr/>
          </p:nvSpPr>
          <p:spPr bwMode="auto">
            <a:xfrm>
              <a:off x="2112" y="864"/>
              <a:ext cx="4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>
                  <a:latin typeface="Helvetica" pitchFamily="34" charset="0"/>
                </a:rPr>
                <a:t>VPN #</a:t>
              </a:r>
            </a:p>
          </p:txBody>
        </p:sp>
        <p:sp>
          <p:nvSpPr>
            <p:cNvPr id="425995" name="Rectangle 11"/>
            <p:cNvSpPr>
              <a:spLocks noChangeArrowheads="1"/>
            </p:cNvSpPr>
            <p:nvPr/>
          </p:nvSpPr>
          <p:spPr bwMode="auto">
            <a:xfrm>
              <a:off x="3076" y="864"/>
              <a:ext cx="33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>
                  <a:latin typeface="Helvetica" pitchFamily="34" charset="0"/>
                </a:rPr>
                <a:t>PTE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63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B4AF-FCC6-9E25-C5B2-D50405B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The Textbook Helps!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0C9CD677-D40B-7B2E-8B0A-F905CF14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77" y="1438740"/>
            <a:ext cx="5103936" cy="49833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7FFC9-DDAC-139D-1CFE-67A3ADAB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271CA63E-5564-4AFA-96A3-994AF649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55574"/>
            <a:ext cx="3200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7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 descr="D:\b\b4\IBM\03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7" y="1479549"/>
            <a:ext cx="8946988" cy="46025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Lookaside Buffers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4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Translation Lookaside Buffer (TLB)</a:t>
            </a:r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Associative memory implementation in hardware</a:t>
            </a:r>
          </a:p>
          <a:p>
            <a:pPr lvl="1"/>
            <a:r>
              <a:rPr lang="en-US" dirty="0"/>
              <a:t>Translates VPN to PTE (containing PFN)</a:t>
            </a:r>
          </a:p>
          <a:p>
            <a:pPr lvl="1"/>
            <a:r>
              <a:rPr lang="en-US" dirty="0"/>
              <a:t>Done in single machine cycle</a:t>
            </a:r>
          </a:p>
          <a:p>
            <a:r>
              <a:rPr lang="en-US" dirty="0"/>
              <a:t>TLB hardware assist</a:t>
            </a:r>
          </a:p>
          <a:p>
            <a:pPr lvl="1"/>
            <a:r>
              <a:rPr lang="en-US" dirty="0"/>
              <a:t>Fully or partially associative – entries searched in parallel with VPN as index</a:t>
            </a:r>
          </a:p>
          <a:p>
            <a:pPr lvl="1"/>
            <a:r>
              <a:rPr lang="en-US" dirty="0"/>
              <a:t>Returns page frame number (PFN)</a:t>
            </a:r>
          </a:p>
          <a:p>
            <a:pPr lvl="1"/>
            <a:r>
              <a:rPr lang="en-US" dirty="0"/>
              <a:t>MMU use PFN and offset to get Physical Address</a:t>
            </a:r>
          </a:p>
          <a:p>
            <a:r>
              <a:rPr lang="en-US" dirty="0"/>
              <a:t>Locality makes TLBs work</a:t>
            </a:r>
          </a:p>
          <a:p>
            <a:pPr lvl="1"/>
            <a:r>
              <a:rPr lang="en-US" dirty="0"/>
              <a:t>Usually have 8–1024 TLB entries</a:t>
            </a:r>
          </a:p>
          <a:p>
            <a:pPr lvl="1"/>
            <a:r>
              <a:rPr lang="en-US" dirty="0"/>
              <a:t>Sufficient to deliver 99%+ hit rate (in most cases)</a:t>
            </a:r>
          </a:p>
          <a:p>
            <a:r>
              <a:rPr lang="en-US" dirty="0"/>
              <a:t>Works especially well with multi-level page tables</a:t>
            </a:r>
          </a:p>
        </p:txBody>
      </p:sp>
    </p:spTree>
    <p:extLst>
      <p:ext uri="{BB962C8B-B14F-4D97-AF65-F5344CB8AC3E}">
        <p14:creationId xmlns:p14="http://schemas.microsoft.com/office/powerpoint/2010/main" val="335106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MMU with TLB</a:t>
            </a:r>
            <a:endParaRPr lang="en-US" dirty="0"/>
          </a:p>
        </p:txBody>
      </p:sp>
      <p:pic>
        <p:nvPicPr>
          <p:cNvPr id="430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1157" r="1537" b="1157"/>
          <a:stretch>
            <a:fillRect/>
          </a:stretch>
        </p:blipFill>
        <p:spPr bwMode="auto">
          <a:xfrm>
            <a:off x="2261394" y="1752600"/>
            <a:ext cx="5840412" cy="440690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78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Machine Architecture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562100" y="2057400"/>
            <a:ext cx="7239000" cy="3725863"/>
            <a:chOff x="1066800" y="1600200"/>
            <a:chExt cx="7239000" cy="3725863"/>
          </a:xfrm>
        </p:grpSpPr>
        <p:sp>
          <p:nvSpPr>
            <p:cNvPr id="432131" name="Rectangle 3"/>
            <p:cNvSpPr>
              <a:spLocks noChangeArrowheads="1"/>
            </p:cNvSpPr>
            <p:nvPr/>
          </p:nvSpPr>
          <p:spPr bwMode="auto">
            <a:xfrm>
              <a:off x="4000500" y="1600200"/>
              <a:ext cx="1143000" cy="76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CPU</a:t>
              </a:r>
            </a:p>
          </p:txBody>
        </p:sp>
        <p:sp>
          <p:nvSpPr>
            <p:cNvPr id="432132" name="Rectangle 4"/>
            <p:cNvSpPr>
              <a:spLocks noChangeArrowheads="1"/>
            </p:cNvSpPr>
            <p:nvPr/>
          </p:nvSpPr>
          <p:spPr bwMode="auto">
            <a:xfrm>
              <a:off x="4000500" y="3048000"/>
              <a:ext cx="1143000" cy="76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Bridge</a:t>
              </a:r>
            </a:p>
          </p:txBody>
        </p:sp>
        <p:grpSp>
          <p:nvGrpSpPr>
            <p:cNvPr id="432133" name="Group 5"/>
            <p:cNvGrpSpPr>
              <a:grpSpLocks/>
            </p:cNvGrpSpPr>
            <p:nvPr/>
          </p:nvGrpSpPr>
          <p:grpSpPr bwMode="auto">
            <a:xfrm>
              <a:off x="1066800" y="2743200"/>
              <a:ext cx="1447800" cy="1066800"/>
              <a:chOff x="576" y="2304"/>
              <a:chExt cx="912" cy="672"/>
            </a:xfrm>
          </p:grpSpPr>
          <p:sp>
            <p:nvSpPr>
              <p:cNvPr id="432134" name="Rectangl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720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r>
                  <a:rPr lang="en-US" sz="2400" dirty="0">
                    <a:solidFill>
                      <a:schemeClr val="bg1"/>
                    </a:solidFill>
                    <a:latin typeface="Arial"/>
                  </a:rPr>
                  <a:t>Memory</a:t>
                </a:r>
              </a:p>
            </p:txBody>
          </p:sp>
          <p:sp>
            <p:nvSpPr>
              <p:cNvPr id="432135" name="Rectangl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720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r>
                  <a:rPr lang="en-US" sz="2400" dirty="0">
                    <a:solidFill>
                      <a:schemeClr val="bg1"/>
                    </a:solidFill>
                    <a:latin typeface="Arial"/>
                  </a:rPr>
                  <a:t>Memory</a:t>
                </a:r>
              </a:p>
            </p:txBody>
          </p:sp>
          <p:sp>
            <p:nvSpPr>
              <p:cNvPr id="432136" name="Rectangl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720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r>
                  <a:rPr lang="en-US" sz="2400" dirty="0">
                    <a:solidFill>
                      <a:schemeClr val="bg1"/>
                    </a:solidFill>
                    <a:latin typeface="Arial"/>
                  </a:rPr>
                  <a:t>Memory</a:t>
                </a:r>
              </a:p>
            </p:txBody>
          </p:sp>
        </p:grpSp>
        <p:sp>
          <p:nvSpPr>
            <p:cNvPr id="432137" name="Rectangle 9"/>
            <p:cNvSpPr>
              <a:spLocks noChangeArrowheads="1"/>
            </p:cNvSpPr>
            <p:nvPr/>
          </p:nvSpPr>
          <p:spPr bwMode="auto">
            <a:xfrm>
              <a:off x="6629400" y="3048000"/>
              <a:ext cx="1221014" cy="76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Graphics</a:t>
              </a:r>
            </a:p>
          </p:txBody>
        </p:sp>
        <p:sp>
          <p:nvSpPr>
            <p:cNvPr id="432138" name="AutoShape 10"/>
            <p:cNvSpPr>
              <a:spLocks noChangeArrowheads="1"/>
            </p:cNvSpPr>
            <p:nvPr/>
          </p:nvSpPr>
          <p:spPr bwMode="auto">
            <a:xfrm>
              <a:off x="4419600" y="2362200"/>
              <a:ext cx="304800" cy="685800"/>
            </a:xfrm>
            <a:prstGeom prst="upDownArrow">
              <a:avLst>
                <a:gd name="adj1" fmla="val 50000"/>
                <a:gd name="adj2" fmla="val 4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32139" name="AutoShape 11"/>
            <p:cNvSpPr>
              <a:spLocks noChangeArrowheads="1"/>
            </p:cNvSpPr>
            <p:nvPr/>
          </p:nvSpPr>
          <p:spPr bwMode="auto">
            <a:xfrm>
              <a:off x="5181600" y="3352800"/>
              <a:ext cx="1447800" cy="228600"/>
            </a:xfrm>
            <a:prstGeom prst="leftRightArrow">
              <a:avLst>
                <a:gd name="adj1" fmla="val 50000"/>
                <a:gd name="adj2" fmla="val 12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0" name="AutoShape 12"/>
            <p:cNvSpPr>
              <a:spLocks noChangeArrowheads="1"/>
            </p:cNvSpPr>
            <p:nvPr/>
          </p:nvSpPr>
          <p:spPr bwMode="auto">
            <a:xfrm>
              <a:off x="2514600" y="3276600"/>
              <a:ext cx="1447800" cy="228600"/>
            </a:xfrm>
            <a:prstGeom prst="leftRightArrow">
              <a:avLst>
                <a:gd name="adj1" fmla="val 50000"/>
                <a:gd name="adj2" fmla="val 12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41" name="AutoShape 13"/>
            <p:cNvSpPr>
              <a:spLocks noChangeArrowheads="1"/>
            </p:cNvSpPr>
            <p:nvPr/>
          </p:nvSpPr>
          <p:spPr bwMode="auto">
            <a:xfrm>
              <a:off x="4495800" y="3810000"/>
              <a:ext cx="152400" cy="762000"/>
            </a:xfrm>
            <a:prstGeom prst="upDown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32142" name="Rectangle 14"/>
            <p:cNvSpPr>
              <a:spLocks noChangeArrowheads="1"/>
            </p:cNvSpPr>
            <p:nvPr/>
          </p:nvSpPr>
          <p:spPr bwMode="auto">
            <a:xfrm>
              <a:off x="2019300" y="4572000"/>
              <a:ext cx="5105400" cy="76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32143" name="Group 15"/>
            <p:cNvGrpSpPr>
              <a:grpSpLocks/>
            </p:cNvGrpSpPr>
            <p:nvPr/>
          </p:nvGrpSpPr>
          <p:grpSpPr bwMode="auto">
            <a:xfrm>
              <a:off x="1412876" y="4648200"/>
              <a:ext cx="1223963" cy="677863"/>
              <a:chOff x="1034" y="2928"/>
              <a:chExt cx="771" cy="427"/>
            </a:xfrm>
          </p:grpSpPr>
          <p:sp>
            <p:nvSpPr>
              <p:cNvPr id="432144" name="Rectangle 16"/>
              <p:cNvSpPr>
                <a:spLocks noChangeArrowheads="1"/>
              </p:cNvSpPr>
              <p:nvPr/>
            </p:nvSpPr>
            <p:spPr bwMode="auto">
              <a:xfrm>
                <a:off x="1034" y="3122"/>
                <a:ext cx="771" cy="23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lang="en-US" dirty="0">
                    <a:solidFill>
                      <a:srgbClr val="FFFFFF"/>
                    </a:solidFill>
                    <a:latin typeface="Arial"/>
                  </a:rPr>
                  <a:t>I/O device</a:t>
                </a:r>
              </a:p>
            </p:txBody>
          </p:sp>
          <p:sp>
            <p:nvSpPr>
              <p:cNvPr id="432145" name="AutoShape 17"/>
              <p:cNvSpPr>
                <a:spLocks noChangeArrowheads="1"/>
              </p:cNvSpPr>
              <p:nvPr/>
            </p:nvSpPr>
            <p:spPr bwMode="auto">
              <a:xfrm>
                <a:off x="1395" y="2928"/>
                <a:ext cx="48" cy="192"/>
              </a:xfrm>
              <a:prstGeom prst="upDownArrow">
                <a:avLst>
                  <a:gd name="adj1" fmla="val 50000"/>
                  <a:gd name="adj2" fmla="val 8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432146" name="Group 18"/>
            <p:cNvGrpSpPr>
              <a:grpSpLocks/>
            </p:cNvGrpSpPr>
            <p:nvPr/>
          </p:nvGrpSpPr>
          <p:grpSpPr bwMode="auto">
            <a:xfrm>
              <a:off x="3114676" y="4648200"/>
              <a:ext cx="1223963" cy="677863"/>
              <a:chOff x="1034" y="2928"/>
              <a:chExt cx="771" cy="427"/>
            </a:xfrm>
          </p:grpSpPr>
          <p:sp>
            <p:nvSpPr>
              <p:cNvPr id="432147" name="Rectangle 19"/>
              <p:cNvSpPr>
                <a:spLocks noChangeArrowheads="1"/>
              </p:cNvSpPr>
              <p:nvPr/>
            </p:nvSpPr>
            <p:spPr bwMode="auto">
              <a:xfrm>
                <a:off x="1034" y="3122"/>
                <a:ext cx="771" cy="23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lang="en-US" dirty="0">
                    <a:solidFill>
                      <a:srgbClr val="FFFFFF"/>
                    </a:solidFill>
                    <a:latin typeface="Arial"/>
                  </a:rPr>
                  <a:t>I/O device</a:t>
                </a:r>
              </a:p>
            </p:txBody>
          </p:sp>
          <p:sp>
            <p:nvSpPr>
              <p:cNvPr id="432148" name="AutoShape 20"/>
              <p:cNvSpPr>
                <a:spLocks noChangeArrowheads="1"/>
              </p:cNvSpPr>
              <p:nvPr/>
            </p:nvSpPr>
            <p:spPr bwMode="auto">
              <a:xfrm>
                <a:off x="1395" y="2928"/>
                <a:ext cx="48" cy="192"/>
              </a:xfrm>
              <a:prstGeom prst="upDownArrow">
                <a:avLst>
                  <a:gd name="adj1" fmla="val 50000"/>
                  <a:gd name="adj2" fmla="val 8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432149" name="Group 21"/>
            <p:cNvGrpSpPr>
              <a:grpSpLocks/>
            </p:cNvGrpSpPr>
            <p:nvPr/>
          </p:nvGrpSpPr>
          <p:grpSpPr bwMode="auto">
            <a:xfrm>
              <a:off x="4816476" y="4648200"/>
              <a:ext cx="1223963" cy="677863"/>
              <a:chOff x="1034" y="2928"/>
              <a:chExt cx="771" cy="427"/>
            </a:xfrm>
          </p:grpSpPr>
          <p:sp>
            <p:nvSpPr>
              <p:cNvPr id="432150" name="Rectangle 22"/>
              <p:cNvSpPr>
                <a:spLocks noChangeArrowheads="1"/>
              </p:cNvSpPr>
              <p:nvPr/>
            </p:nvSpPr>
            <p:spPr bwMode="auto">
              <a:xfrm>
                <a:off x="1034" y="3122"/>
                <a:ext cx="771" cy="23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lang="en-US" dirty="0">
                    <a:solidFill>
                      <a:srgbClr val="FFFFFF"/>
                    </a:solidFill>
                    <a:latin typeface="Arial"/>
                  </a:rPr>
                  <a:t>I/O device</a:t>
                </a:r>
              </a:p>
            </p:txBody>
          </p:sp>
          <p:sp>
            <p:nvSpPr>
              <p:cNvPr id="432151" name="AutoShape 23"/>
              <p:cNvSpPr>
                <a:spLocks noChangeArrowheads="1"/>
              </p:cNvSpPr>
              <p:nvPr/>
            </p:nvSpPr>
            <p:spPr bwMode="auto">
              <a:xfrm>
                <a:off x="1395" y="2928"/>
                <a:ext cx="48" cy="192"/>
              </a:xfrm>
              <a:prstGeom prst="upDownArrow">
                <a:avLst>
                  <a:gd name="adj1" fmla="val 50000"/>
                  <a:gd name="adj2" fmla="val 8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432152" name="Group 24"/>
            <p:cNvGrpSpPr>
              <a:grpSpLocks/>
            </p:cNvGrpSpPr>
            <p:nvPr/>
          </p:nvGrpSpPr>
          <p:grpSpPr bwMode="auto">
            <a:xfrm>
              <a:off x="6518276" y="4648200"/>
              <a:ext cx="1223963" cy="677863"/>
              <a:chOff x="1034" y="2928"/>
              <a:chExt cx="771" cy="427"/>
            </a:xfrm>
          </p:grpSpPr>
          <p:sp>
            <p:nvSpPr>
              <p:cNvPr id="432153" name="Rectangle 25"/>
              <p:cNvSpPr>
                <a:spLocks noChangeArrowheads="1"/>
              </p:cNvSpPr>
              <p:nvPr/>
            </p:nvSpPr>
            <p:spPr bwMode="auto">
              <a:xfrm>
                <a:off x="1034" y="3122"/>
                <a:ext cx="771" cy="23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lang="en-US" dirty="0">
                    <a:solidFill>
                      <a:srgbClr val="FFFFFF"/>
                    </a:solidFill>
                    <a:latin typeface="Arial"/>
                  </a:rPr>
                  <a:t>I/O device</a:t>
                </a:r>
              </a:p>
            </p:txBody>
          </p:sp>
          <p:sp>
            <p:nvSpPr>
              <p:cNvPr id="432154" name="AutoShape 26"/>
              <p:cNvSpPr>
                <a:spLocks noChangeArrowheads="1"/>
              </p:cNvSpPr>
              <p:nvPr/>
            </p:nvSpPr>
            <p:spPr bwMode="auto">
              <a:xfrm>
                <a:off x="1395" y="2928"/>
                <a:ext cx="48" cy="192"/>
              </a:xfrm>
              <a:prstGeom prst="upDownArrow">
                <a:avLst>
                  <a:gd name="adj1" fmla="val 50000"/>
                  <a:gd name="adj2" fmla="val 8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432155" name="Text Box 27"/>
            <p:cNvSpPr txBox="1">
              <a:spLocks noChangeArrowheads="1"/>
            </p:cNvSpPr>
            <p:nvPr/>
          </p:nvSpPr>
          <p:spPr bwMode="auto">
            <a:xfrm>
              <a:off x="5943600" y="1828800"/>
              <a:ext cx="2362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>
                  <a:latin typeface="Tahoma" pitchFamily="34" charset="0"/>
                </a:rPr>
                <a:t>MMU and TLB</a:t>
              </a:r>
              <a:br>
                <a:rPr lang="en-US" sz="2400">
                  <a:latin typeface="Tahoma" pitchFamily="34" charset="0"/>
                </a:rPr>
              </a:br>
              <a:r>
                <a:rPr lang="en-US" sz="2400">
                  <a:latin typeface="Tahoma" pitchFamily="34" charset="0"/>
                </a:rPr>
                <a:t>live here</a:t>
              </a:r>
            </a:p>
          </p:txBody>
        </p:sp>
        <p:sp>
          <p:nvSpPr>
            <p:cNvPr id="432156" name="Line 28"/>
            <p:cNvSpPr>
              <a:spLocks noChangeShapeType="1"/>
            </p:cNvSpPr>
            <p:nvPr/>
          </p:nvSpPr>
          <p:spPr bwMode="auto">
            <a:xfrm flipH="1">
              <a:off x="5181600" y="2286000"/>
              <a:ext cx="11430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71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TLB-related Policies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8897"/>
            <a:ext cx="8351157" cy="50036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OS must ensure that TLB and page tables are consistent</a:t>
            </a:r>
          </a:p>
          <a:p>
            <a:pPr lvl="1"/>
            <a:r>
              <a:rPr lang="en-US" dirty="0"/>
              <a:t>When OS changes bits (e.g. protection) in PTE, it must invalidate TLB copy</a:t>
            </a:r>
          </a:p>
          <a:p>
            <a:pPr lvl="1"/>
            <a:r>
              <a:rPr lang="en-US" dirty="0"/>
              <a:t>Dirty bit and reference bits in TLB must be written back to PTE</a:t>
            </a:r>
          </a:p>
          <a:p>
            <a:r>
              <a:rPr lang="en-US" dirty="0"/>
              <a:t>TLB replacement policies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Least Recently Used (LRU) – with hardware help</a:t>
            </a:r>
          </a:p>
          <a:p>
            <a:r>
              <a:rPr lang="en-US" dirty="0"/>
              <a:t>What happens on context switch?</a:t>
            </a:r>
          </a:p>
          <a:p>
            <a:pPr lvl="1"/>
            <a:r>
              <a:rPr lang="en-US" dirty="0"/>
              <a:t>Each process has own page tables (possibly multi-level)</a:t>
            </a:r>
          </a:p>
          <a:p>
            <a:pPr lvl="1"/>
            <a:r>
              <a:rPr lang="en-US" dirty="0"/>
              <a:t>Must invalidate all TLB entries</a:t>
            </a:r>
          </a:p>
          <a:p>
            <a:pPr lvl="1"/>
            <a:r>
              <a:rPr lang="en-US" dirty="0"/>
              <a:t>Then TLB fills up again as new process executes</a:t>
            </a:r>
          </a:p>
          <a:p>
            <a:pPr lvl="1"/>
            <a:r>
              <a:rPr lang="en-US" dirty="0"/>
              <a:t>Expensive context switches just got more expensive!</a:t>
            </a:r>
          </a:p>
          <a:p>
            <a:pPr lvl="2"/>
            <a:r>
              <a:rPr lang="en-US" dirty="0"/>
              <a:t>Note benefit of Threads sharing same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26326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Hashing Page Tables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Common in address spaces &gt; 32 bits.</a:t>
            </a:r>
          </a:p>
          <a:p>
            <a:pPr>
              <a:lnSpc>
                <a:spcPct val="90000"/>
              </a:lnSpc>
            </a:pPr>
            <a:r>
              <a:rPr lang="en-US" dirty="0"/>
              <a:t>The virtual page number is hashed into a page table.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entry contains a chain of VPN’s with same hash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Search chain for match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found, use associated PTE</a:t>
            </a:r>
          </a:p>
          <a:p>
            <a:pPr>
              <a:lnSpc>
                <a:spcPct val="90000"/>
              </a:lnSpc>
            </a:pPr>
            <a:r>
              <a:rPr lang="en-US" dirty="0"/>
              <a:t>Still needs TLB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37889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Hashed Page Tables</a:t>
            </a:r>
          </a:p>
        </p:txBody>
      </p:sp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4386" r="943" b="14816"/>
          <a:stretch>
            <a:fillRect/>
          </a:stretch>
        </p:blipFill>
        <p:spPr bwMode="auto">
          <a:xfrm>
            <a:off x="1468438" y="1917700"/>
            <a:ext cx="7426325" cy="402590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13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Inverted Page Tables</a:t>
            </a:r>
            <a:endParaRPr lang="en-US" i="1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One entry for each real page of memory.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Entry consists of </a:t>
            </a:r>
            <a:r>
              <a:rPr lang="en-US" sz="2800" i="1" dirty="0"/>
              <a:t>virtual address</a:t>
            </a:r>
            <a:r>
              <a:rPr lang="en-US" sz="2800" dirty="0"/>
              <a:t> of page stored at that real memory location, with information about the process that owns that page.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Decreases memory needed to store each page table, but increases time needed to search the table when a page reference occurs.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Use hash table to limit the search to one or a few page-table entries.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Still uses TLB to speed up execution</a:t>
            </a:r>
          </a:p>
        </p:txBody>
      </p:sp>
    </p:spTree>
    <p:extLst>
      <p:ext uri="{BB962C8B-B14F-4D97-AF65-F5344CB8AC3E}">
        <p14:creationId xmlns:p14="http://schemas.microsoft.com/office/powerpoint/2010/main" val="559527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 descr="D:\b\b4\IBM\03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5" y="1789579"/>
            <a:ext cx="8336535" cy="40420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Inverted Page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4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Inverted Page Table Architecture</a:t>
            </a:r>
            <a:endParaRPr lang="en-US" dirty="0"/>
          </a:p>
        </p:txBody>
      </p:sp>
      <p:pic>
        <p:nvPicPr>
          <p:cNvPr id="444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t="4491" r="479" b="4591"/>
          <a:stretch>
            <a:fillRect/>
          </a:stretch>
        </p:blipFill>
        <p:spPr bwMode="auto">
          <a:xfrm>
            <a:off x="2232025" y="1524000"/>
            <a:ext cx="5899150" cy="4338638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36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F8A9-C7A4-3F12-AB0B-1466F619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Fun with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6A08-A707-319E-541B-1E3193188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418898"/>
            <a:ext cx="8855765" cy="5071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unsigned char memory[64];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//unsigned char *memory = (unsigned char *) malloc(64);</a:t>
            </a:r>
          </a:p>
          <a:p>
            <a:pPr marL="0" indent="0">
              <a:buNone/>
            </a:pPr>
            <a:endParaRPr lang="en-US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// 8 bits == 1 byte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struct </a:t>
            </a:r>
            <a:r>
              <a:rPr lang="en-US" sz="2000" dirty="0" err="1">
                <a:latin typeface="Monaco" pitchFamily="2" charset="77"/>
              </a:rPr>
              <a:t>page_table_entry</a:t>
            </a:r>
            <a:r>
              <a:rPr lang="en-US" sz="2000" dirty="0">
                <a:latin typeface="Monaco" pitchFamily="2" charset="77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  u_int8_t physical_frame_number:2; // Range from 0 to 3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  u_int8_t present:1; // 0 = absent, 1 = present 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  u_int8_t writable:1; // 0 = not writable, 1 writable 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struct </a:t>
            </a:r>
            <a:r>
              <a:rPr lang="en-US" sz="2000" dirty="0" err="1">
                <a:latin typeface="Monaco" pitchFamily="2" charset="77"/>
              </a:rPr>
              <a:t>page_table_entry</a:t>
            </a:r>
            <a:r>
              <a:rPr lang="en-US" sz="2000" dirty="0">
                <a:latin typeface="Monaco" pitchFamily="2" charset="77"/>
              </a:rPr>
              <a:t> *page1entry, *page2entry;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page1entry = (struct </a:t>
            </a:r>
            <a:r>
              <a:rPr lang="en-US" sz="2000" dirty="0" err="1">
                <a:latin typeface="Monaco" pitchFamily="2" charset="77"/>
              </a:rPr>
              <a:t>page_table_entry</a:t>
            </a:r>
            <a:r>
              <a:rPr lang="en-US" sz="2000" dirty="0">
                <a:latin typeface="Monaco" pitchFamily="2" charset="77"/>
              </a:rPr>
              <a:t> *) memory;</a:t>
            </a:r>
            <a:br>
              <a:rPr lang="en-US" sz="2000" dirty="0">
                <a:latin typeface="Monaco" pitchFamily="2" charset="77"/>
              </a:rPr>
            </a:br>
            <a:endParaRPr lang="en-US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page2entry = page1entry + 1; // Correct?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9BBA0-9221-08F4-95EC-0DA60559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Page Table Architecture</a:t>
            </a:r>
            <a:endParaRPr lang="en-US" i="0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Domain systems</a:t>
            </a:r>
          </a:p>
          <a:p>
            <a:pPr lvl="2"/>
            <a:endParaRPr lang="en-US" dirty="0"/>
          </a:p>
          <a:p>
            <a:r>
              <a:rPr lang="en-US" dirty="0"/>
              <a:t>Common in 64-bit address systems</a:t>
            </a:r>
          </a:p>
          <a:p>
            <a:pPr lvl="2"/>
            <a:endParaRPr lang="en-US" dirty="0"/>
          </a:p>
          <a:p>
            <a:r>
              <a:rPr lang="en-US" dirty="0"/>
              <a:t>Supported by TLB</a:t>
            </a:r>
          </a:p>
          <a:p>
            <a:pPr lvl="1"/>
            <a:r>
              <a:rPr lang="en-US" dirty="0"/>
              <a:t>Next topic helps to quantify size of TLB</a:t>
            </a:r>
          </a:p>
        </p:txBody>
      </p:sp>
    </p:spTree>
    <p:extLst>
      <p:ext uri="{BB962C8B-B14F-4D97-AF65-F5344CB8AC3E}">
        <p14:creationId xmlns:p14="http://schemas.microsoft.com/office/powerpoint/2010/main" val="4090515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Paging Tricks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  <a:p>
            <a:r>
              <a:rPr lang="en-US" dirty="0"/>
              <a:t>Copy on Write</a:t>
            </a:r>
          </a:p>
          <a:p>
            <a:r>
              <a:rPr lang="en-US" dirty="0"/>
              <a:t>Mapping Files to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51451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virtual memory of two or more processes </a:t>
            </a:r>
            <a:r>
              <a:rPr lang="en-US" i="1" dirty="0"/>
              <a:t>map</a:t>
            </a:r>
            <a:r>
              <a:rPr lang="en-US" dirty="0"/>
              <a:t> to same frames</a:t>
            </a:r>
          </a:p>
          <a:p>
            <a:pPr lvl="1"/>
            <a:r>
              <a:rPr lang="en-US" dirty="0"/>
              <a:t>Finer grained sharing than segments</a:t>
            </a:r>
          </a:p>
          <a:p>
            <a:pPr lvl="1"/>
            <a:r>
              <a:rPr lang="en-US" dirty="0"/>
              <a:t>Data sharing with Read/Write</a:t>
            </a:r>
          </a:p>
          <a:p>
            <a:pPr lvl="1"/>
            <a:r>
              <a:rPr lang="en-US" dirty="0"/>
              <a:t>Shared libraries with </a:t>
            </a:r>
            <a:r>
              <a:rPr lang="en-US" dirty="0" err="1"/>
              <a:t>eXecute</a:t>
            </a:r>
            <a:endParaRPr lang="en-US" dirty="0"/>
          </a:p>
          <a:p>
            <a:r>
              <a:rPr lang="en-US" dirty="0"/>
              <a:t>Each process has own PTEs – different privileges</a:t>
            </a:r>
          </a:p>
        </p:txBody>
      </p:sp>
    </p:spTree>
    <p:extLst>
      <p:ext uri="{BB962C8B-B14F-4D97-AF65-F5344CB8AC3E}">
        <p14:creationId xmlns:p14="http://schemas.microsoft.com/office/powerpoint/2010/main" val="306145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Pages</a:t>
            </a:r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6876" r="1125" b="6876"/>
          <a:stretch>
            <a:fillRect/>
          </a:stretch>
        </p:blipFill>
        <p:spPr bwMode="auto">
          <a:xfrm>
            <a:off x="1787639" y="1905000"/>
            <a:ext cx="6243638" cy="411480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05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Pages</a:t>
            </a:r>
            <a:endParaRPr lang="en-US" sz="3200" i="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Widely used for libraries of code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Supported by most modern operating systems</a:t>
            </a:r>
          </a:p>
          <a:p>
            <a:pPr>
              <a:lnSpc>
                <a:spcPct val="110000"/>
              </a:lnSpc>
            </a:pPr>
            <a:r>
              <a:rPr lang="en-US" dirty="0"/>
              <a:t>Less widely used for sharing data memory</a:t>
            </a:r>
          </a:p>
          <a:p>
            <a:pPr lvl="1">
              <a:lnSpc>
                <a:spcPct val="110000"/>
              </a:lnSpc>
            </a:pPr>
            <a:r>
              <a:rPr lang="en-US" sz="2600" b="1" dirty="0" err="1">
                <a:latin typeface="Courier New" pitchFamily="49" charset="0"/>
              </a:rPr>
              <a:t>shmget</a:t>
            </a:r>
            <a:r>
              <a:rPr lang="en-US" sz="2600" b="1" dirty="0">
                <a:latin typeface="Courier New" pitchFamily="49" charset="0"/>
              </a:rPr>
              <a:t>()</a:t>
            </a:r>
            <a:r>
              <a:rPr lang="en-US" dirty="0"/>
              <a:t>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Not always as same virtual address in each virtual memory — causes complications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Old gimmick serving same purpose as threads today</a:t>
            </a:r>
          </a:p>
        </p:txBody>
      </p:sp>
    </p:spTree>
    <p:extLst>
      <p:ext uri="{BB962C8B-B14F-4D97-AF65-F5344CB8AC3E}">
        <p14:creationId xmlns:p14="http://schemas.microsoft.com/office/powerpoint/2010/main" val="257292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trick – </a:t>
            </a:r>
            <a:r>
              <a:rPr lang="en-US" i="1" dirty="0"/>
              <a:t>Copy-on-write</a:t>
            </a:r>
            <a:endParaRPr lang="en-US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During </a:t>
            </a:r>
            <a:r>
              <a:rPr lang="en-US" sz="2400" b="1" dirty="0">
                <a:latin typeface="Courier New" pitchFamily="49" charset="0"/>
              </a:rPr>
              <a:t>fork()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Don’t copy individual pages of virtual memory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Just copy page tables; </a:t>
            </a:r>
            <a:r>
              <a:rPr lang="en-US" sz="2400" i="1" dirty="0"/>
              <a:t>all</a:t>
            </a:r>
            <a:r>
              <a:rPr lang="en-US" sz="2400" dirty="0"/>
              <a:t> pages start out shared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Set </a:t>
            </a:r>
            <a:r>
              <a:rPr lang="en-US" sz="2400" i="1" dirty="0"/>
              <a:t>all</a:t>
            </a:r>
            <a:r>
              <a:rPr lang="en-US" sz="2400" dirty="0"/>
              <a:t> PTEs to read-only in both processes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When either process hits a write-protection fault on a valid page </a:t>
            </a:r>
            <a:r>
              <a:rPr lang="en-US" sz="2800" i="1" dirty="0"/>
              <a:t>that should be writable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Make a copy of that page, set write protect bit in PTE to allow writing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Resume faulting process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Saves a lot of unnecessary copying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Especially if child process will delete and reload all of virtual memory with call to </a:t>
            </a:r>
            <a:r>
              <a:rPr lang="en-US" sz="2000" b="1" dirty="0">
                <a:latin typeface="Courier New" pitchFamily="49" charset="0"/>
              </a:rPr>
              <a:t>exec()</a:t>
            </a:r>
          </a:p>
        </p:txBody>
      </p:sp>
    </p:spTree>
    <p:extLst>
      <p:ext uri="{BB962C8B-B14F-4D97-AF65-F5344CB8AC3E}">
        <p14:creationId xmlns:p14="http://schemas.microsoft.com/office/powerpoint/2010/main" val="3316525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— </a:t>
            </a:r>
            <a:r>
              <a:rPr lang="en-US" i="1" dirty="0"/>
              <a:t>Mapping</a:t>
            </a:r>
            <a:endParaRPr lang="en-US" dirty="0"/>
          </a:p>
        </p:txBody>
      </p:sp>
      <p:sp>
        <p:nvSpPr>
          <p:cNvPr id="454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Mapping </a:t>
            </a:r>
            <a:r>
              <a:rPr lang="en-US" sz="2400" dirty="0"/>
              <a:t>(part of)</a:t>
            </a:r>
            <a:r>
              <a:rPr lang="en-US" i="1" dirty="0"/>
              <a:t> virtual memory to a file</a:t>
            </a:r>
          </a:p>
          <a:p>
            <a:pPr marL="114300" indent="0" algn="ctr">
              <a:buNone/>
            </a:pPr>
            <a:r>
              <a:rPr lang="en-US" dirty="0">
                <a:sym typeface="Symbol"/>
              </a:rPr>
              <a:t></a:t>
            </a:r>
            <a:br>
              <a:rPr lang="en-US" i="1" dirty="0">
                <a:sym typeface="Symbol"/>
              </a:rPr>
            </a:br>
            <a:r>
              <a:rPr lang="en-US" dirty="0"/>
              <a:t>Assigning blocks of file as </a:t>
            </a:r>
            <a:r>
              <a:rPr lang="en-US" i="1" dirty="0"/>
              <a:t>backing store </a:t>
            </a:r>
            <a:r>
              <a:rPr lang="en-US" dirty="0"/>
              <a:t>for the virtual memory pages, so that</a:t>
            </a:r>
          </a:p>
          <a:p>
            <a:pPr lvl="1"/>
            <a:r>
              <a:rPr lang="en-US" i="1" dirty="0"/>
              <a:t>Page faults</a:t>
            </a:r>
            <a:r>
              <a:rPr lang="en-US" dirty="0"/>
              <a:t> in </a:t>
            </a:r>
            <a:r>
              <a:rPr lang="en-US" sz="2400" dirty="0"/>
              <a:t>(that part of)</a:t>
            </a:r>
            <a:r>
              <a:rPr lang="en-US" dirty="0"/>
              <a:t> virtual memory resolve to the blocks of the file</a:t>
            </a:r>
          </a:p>
          <a:p>
            <a:pPr lvl="1"/>
            <a:r>
              <a:rPr lang="en-US" i="1" dirty="0"/>
              <a:t>Dirty pages</a:t>
            </a:r>
            <a:r>
              <a:rPr lang="en-US" dirty="0"/>
              <a:t> in </a:t>
            </a:r>
            <a:r>
              <a:rPr lang="en-US" sz="2400" dirty="0"/>
              <a:t>(that part of)</a:t>
            </a:r>
            <a:r>
              <a:rPr lang="en-US" dirty="0"/>
              <a:t> virtual memory are written back to the blocks of the 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2778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/>
              <a:t>Warning — </a:t>
            </a:r>
            <a:r>
              <a:rPr lang="en-US"/>
              <a:t>Memory-mapped Files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Tempting idea: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Instead of standard I/O calls (</a:t>
            </a:r>
            <a:r>
              <a:rPr lang="en-US" sz="2000" b="1" dirty="0">
                <a:latin typeface="Courier New" pitchFamily="49" charset="0"/>
              </a:rPr>
              <a:t>read()</a:t>
            </a:r>
            <a:r>
              <a:rPr lang="en-US" sz="2400" dirty="0">
                <a:latin typeface="Courier New" pitchFamily="49" charset="0"/>
              </a:rPr>
              <a:t>, </a:t>
            </a:r>
            <a:r>
              <a:rPr lang="en-US" sz="2000" b="1" dirty="0">
                <a:latin typeface="Courier New" pitchFamily="49" charset="0"/>
              </a:rPr>
              <a:t>write()</a:t>
            </a:r>
            <a:r>
              <a:rPr lang="en-US" sz="2400" dirty="0">
                <a:latin typeface="Courier New" pitchFamily="49" charset="0"/>
              </a:rPr>
              <a:t>,</a:t>
            </a:r>
            <a:r>
              <a:rPr lang="en-US" dirty="0"/>
              <a:t> etc.) </a:t>
            </a:r>
            <a:r>
              <a:rPr lang="en-US" i="1" dirty="0"/>
              <a:t>map</a:t>
            </a:r>
            <a:r>
              <a:rPr lang="en-US" dirty="0"/>
              <a:t> file starting at virtual address X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 to “X + </a:t>
            </a:r>
            <a:r>
              <a:rPr lang="en-US" i="1" dirty="0"/>
              <a:t>n</a:t>
            </a:r>
            <a:r>
              <a:rPr lang="en-US" dirty="0"/>
              <a:t>” refers to file at offset </a:t>
            </a:r>
            <a:r>
              <a:rPr lang="en-US" i="1" dirty="0"/>
              <a:t>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paging mechanism to read file blocks into physical memory on demand …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… and write them out as needed</a:t>
            </a:r>
          </a:p>
          <a:p>
            <a:pPr>
              <a:lnSpc>
                <a:spcPct val="90000"/>
              </a:lnSpc>
            </a:pPr>
            <a:r>
              <a:rPr lang="en-US" dirty="0"/>
              <a:t>Has been tried many times</a:t>
            </a:r>
          </a:p>
          <a:p>
            <a:pPr>
              <a:lnSpc>
                <a:spcPct val="90000"/>
              </a:lnSpc>
            </a:pPr>
            <a:r>
              <a:rPr lang="en-US" dirty="0"/>
              <a:t>Rarely works well in practice</a:t>
            </a:r>
          </a:p>
        </p:txBody>
      </p:sp>
      <p:grpSp>
        <p:nvGrpSpPr>
          <p:cNvPr id="456708" name="Group 4"/>
          <p:cNvGrpSpPr>
            <a:grpSpLocks/>
          </p:cNvGrpSpPr>
          <p:nvPr/>
        </p:nvGrpSpPr>
        <p:grpSpPr bwMode="auto">
          <a:xfrm rot="-1284221">
            <a:off x="4566797" y="4163946"/>
            <a:ext cx="4243385" cy="708025"/>
            <a:chOff x="3408" y="531"/>
            <a:chExt cx="2673" cy="446"/>
          </a:xfrm>
        </p:grpSpPr>
        <p:sp>
          <p:nvSpPr>
            <p:cNvPr id="456709" name="Line 5"/>
            <p:cNvSpPr>
              <a:spLocks noChangeShapeType="1"/>
            </p:cNvSpPr>
            <p:nvPr/>
          </p:nvSpPr>
          <p:spPr bwMode="auto">
            <a:xfrm flipH="1">
              <a:off x="3408" y="761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6710" name="Text Box 6"/>
            <p:cNvSpPr txBox="1">
              <a:spLocks noChangeArrowheads="1"/>
            </p:cNvSpPr>
            <p:nvPr/>
          </p:nvSpPr>
          <p:spPr bwMode="auto">
            <a:xfrm>
              <a:off x="3807" y="531"/>
              <a:ext cx="2274" cy="446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Arial"/>
                </a:rPr>
                <a:t>Hard</a:t>
              </a:r>
              <a:r>
                <a:rPr lang="en-US" sz="2000" dirty="0">
                  <a:latin typeface="Arial"/>
                </a:rPr>
                <a:t> to program; even </a:t>
              </a:r>
              <a:r>
                <a:rPr lang="en-US" sz="2000" i="1" dirty="0">
                  <a:latin typeface="Arial"/>
                </a:rPr>
                <a:t>harder</a:t>
              </a:r>
              <a:r>
                <a:rPr lang="en-US" sz="2000" dirty="0">
                  <a:latin typeface="Arial"/>
                </a:rPr>
                <a:t> </a:t>
              </a:r>
              <a:br>
                <a:rPr lang="en-US" sz="2000" dirty="0">
                  <a:latin typeface="Arial"/>
                </a:rPr>
              </a:br>
              <a:r>
                <a:rPr lang="en-US" sz="2000" dirty="0">
                  <a:latin typeface="Arial"/>
                </a:rPr>
                <a:t>to manage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Memory –</a:t>
            </a:r>
            <a:br>
              <a:rPr lang="en-US" dirty="0"/>
            </a:br>
            <a:r>
              <a:rPr lang="en-US" dirty="0"/>
              <a:t>a Major OS Abstraction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Processes execute in </a:t>
            </a:r>
            <a:r>
              <a:rPr lang="en-US" i="1" dirty="0"/>
              <a:t>virtual memory</a:t>
            </a:r>
            <a:r>
              <a:rPr lang="en-US" dirty="0"/>
              <a:t>, not physical memory</a:t>
            </a:r>
          </a:p>
          <a:p>
            <a:r>
              <a:rPr lang="en-US" dirty="0"/>
              <a:t>Virtual memory may be very large</a:t>
            </a:r>
          </a:p>
          <a:p>
            <a:pPr lvl="1"/>
            <a:r>
              <a:rPr lang="en-US" dirty="0"/>
              <a:t>Much larger than physical memory</a:t>
            </a:r>
          </a:p>
          <a:p>
            <a:r>
              <a:rPr lang="en-US" dirty="0"/>
              <a:t>Virtual memory may be organized in interesting and useful ways</a:t>
            </a:r>
          </a:p>
          <a:p>
            <a:r>
              <a:rPr lang="en-US" i="1" dirty="0"/>
              <a:t>Virtual memory is where the action is!</a:t>
            </a:r>
          </a:p>
          <a:p>
            <a:pPr lvl="1"/>
            <a:r>
              <a:rPr lang="en-US" i="1" dirty="0"/>
              <a:t>Physical memory is just a </a:t>
            </a:r>
            <a:r>
              <a:rPr lang="en-US" dirty="0"/>
              <a:t>cache</a:t>
            </a:r>
            <a:r>
              <a:rPr lang="en-US" i="1" dirty="0"/>
              <a:t> 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4177516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E9B8-E51E-3642-997B-85EE8125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69"/>
            <a:ext cx="8229600" cy="1143000"/>
          </a:xfrm>
        </p:spPr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5346-59D4-0341-B571-2451899C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898"/>
            <a:ext cx="8229600" cy="4707266"/>
          </a:xfrm>
        </p:spPr>
        <p:txBody>
          <a:bodyPr>
            <a:normAutofit/>
          </a:bodyPr>
          <a:lstStyle/>
          <a:p>
            <a:r>
              <a:rPr lang="en-US" dirty="0"/>
              <a:t>Are page frames limited to RAM? Can they exist on disk? Why or why not?</a:t>
            </a:r>
          </a:p>
          <a:p>
            <a:r>
              <a:rPr lang="en-US" dirty="0"/>
              <a:t>What is locality? Why is it important? What would need to change if locality stopped being common?</a:t>
            </a:r>
          </a:p>
          <a:p>
            <a:r>
              <a:rPr lang="en-US" dirty="0"/>
              <a:t>Does paging actually solve the fragmentation problem? Why or why not?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BE89-6885-5B43-B85B-8449675D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0E55A7D-A780-DD49-A399-CF576673C2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6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Picture 6" descr="D:\b\b4\IBM\03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0" y="2566999"/>
            <a:ext cx="8432560" cy="22669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Page Table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48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83" y="-73787"/>
            <a:ext cx="9460024" cy="709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End is Near</a:t>
            </a:r>
          </a:p>
        </p:txBody>
      </p:sp>
    </p:spTree>
    <p:extLst>
      <p:ext uri="{BB962C8B-B14F-4D97-AF65-F5344CB8AC3E}">
        <p14:creationId xmlns:p14="http://schemas.microsoft.com/office/powerpoint/2010/main" val="264374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 – Advantages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Easy to allocate physical memory</a:t>
            </a:r>
          </a:p>
          <a:p>
            <a:pPr lvl="1"/>
            <a:r>
              <a:rPr lang="en-US" dirty="0"/>
              <a:t>pick (almost) any free frame</a:t>
            </a:r>
          </a:p>
          <a:p>
            <a:r>
              <a:rPr lang="en-US" sz="2800" dirty="0"/>
              <a:t>No external fragmentation</a:t>
            </a:r>
          </a:p>
          <a:p>
            <a:pPr lvl="1"/>
            <a:r>
              <a:rPr lang="en-US" dirty="0"/>
              <a:t>All frames are equal</a:t>
            </a:r>
          </a:p>
          <a:p>
            <a:r>
              <a:rPr lang="en-US" sz="2800" dirty="0"/>
              <a:t>Minimal internal fragmentation</a:t>
            </a:r>
          </a:p>
          <a:p>
            <a:pPr lvl="1"/>
            <a:r>
              <a:rPr lang="en-US" dirty="0"/>
              <a:t>Bounded by page/frame size</a:t>
            </a:r>
          </a:p>
          <a:p>
            <a:r>
              <a:rPr lang="en-US" sz="2800" dirty="0"/>
              <a:t>Easy to swap out pages </a:t>
            </a:r>
            <a:r>
              <a:rPr lang="en-US" sz="2400" dirty="0"/>
              <a:t>(called </a:t>
            </a:r>
            <a:r>
              <a:rPr lang="en-US" sz="2400" i="1" dirty="0" err="1"/>
              <a:t>pageout</a:t>
            </a:r>
            <a:r>
              <a:rPr lang="en-US" sz="2400" dirty="0"/>
              <a:t>)</a:t>
            </a:r>
            <a:endParaRPr lang="en-US" sz="2000" dirty="0"/>
          </a:p>
          <a:p>
            <a:r>
              <a:rPr lang="en-US" sz="2800" dirty="0"/>
              <a:t>Processes can run with not all pages swapped in</a:t>
            </a:r>
          </a:p>
        </p:txBody>
      </p:sp>
    </p:spTree>
    <p:extLst>
      <p:ext uri="{BB962C8B-B14F-4D97-AF65-F5344CB8AC3E}">
        <p14:creationId xmlns:p14="http://schemas.microsoft.com/office/powerpoint/2010/main" val="32806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677-2622-8740-9E51-9F039F04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Slumlord </a:t>
            </a:r>
            <a:r>
              <a:rPr lang="en-US" dirty="0" err="1"/>
              <a:t>Shue’s</a:t>
            </a:r>
            <a:r>
              <a:rPr lang="en-US" dirty="0"/>
              <a:t> Apartments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B475C-9627-374E-9FDE-30B24967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5A7D-A780-DD49-A399-CF576673C22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980-0267-5D4C-A007-BA8108F7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8" y="1463040"/>
            <a:ext cx="6671819" cy="37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6B2DE-3186-7447-AF42-6969A75AC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6828397" y="3894824"/>
            <a:ext cx="2315603" cy="155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4DCBF-D347-9D44-9CB5-972DEF769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27709" y="5301915"/>
            <a:ext cx="2315603" cy="1556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FC58C-DBCA-2646-966D-01364B1B1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2546465" y="5301915"/>
            <a:ext cx="2315603" cy="1556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D8F57-C31D-3F43-8D60-BA3435487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b="16850"/>
          <a:stretch/>
        </p:blipFill>
        <p:spPr>
          <a:xfrm>
            <a:off x="4862068" y="5301915"/>
            <a:ext cx="2315603" cy="1556085"/>
          </a:xfrm>
          <a:prstGeom prst="rect">
            <a:avLst/>
          </a:prstGeom>
        </p:spPr>
      </p:pic>
      <p:pic>
        <p:nvPicPr>
          <p:cNvPr id="1026" name="Picture 2" descr="https://image.spreadshirtmedia.com/image-server/v1/mp/designs/1017142034,width=178,height=178,version=-704163294/dabbing-dab-dancing-halloween-alien.png">
            <a:extLst>
              <a:ext uri="{FF2B5EF4-FFF2-40B4-BE49-F238E27FC236}">
                <a16:creationId xmlns:a16="http://schemas.microsoft.com/office/drawing/2014/main" id="{1C248B85-462B-2942-9033-9B1DDF02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959" y="4039733"/>
            <a:ext cx="1117273" cy="1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— Page Fault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Trap when virtual address has valid bit=0 in page table</a:t>
            </a:r>
          </a:p>
          <a:p>
            <a:r>
              <a:rPr lang="en-US" dirty="0"/>
              <a:t>If page exists on disk:</a:t>
            </a:r>
          </a:p>
          <a:p>
            <a:pPr lvl="1"/>
            <a:r>
              <a:rPr lang="en-US" dirty="0"/>
              <a:t>Suspend process</a:t>
            </a:r>
          </a:p>
          <a:p>
            <a:pPr lvl="1"/>
            <a:r>
              <a:rPr lang="en-US" dirty="0"/>
              <a:t>Possibly evict another page (and update its PTE)</a:t>
            </a:r>
          </a:p>
          <a:p>
            <a:pPr lvl="1"/>
            <a:r>
              <a:rPr lang="en-US" dirty="0"/>
              <a:t>Swap in desired page, resume execution</a:t>
            </a:r>
          </a:p>
          <a:p>
            <a:r>
              <a:rPr lang="en-US" dirty="0"/>
              <a:t>If page does not exist on disk:</a:t>
            </a:r>
          </a:p>
          <a:p>
            <a:pPr lvl="1"/>
            <a:r>
              <a:rPr lang="en-US" dirty="0"/>
              <a:t>Return program error</a:t>
            </a:r>
          </a:p>
          <a:p>
            <a:pPr lvl="1"/>
            <a:r>
              <a:rPr lang="en-US" dirty="0"/>
              <a:t>Conjure up a new page and resume execution</a:t>
            </a:r>
          </a:p>
          <a:p>
            <a:pPr lvl="2"/>
            <a:r>
              <a:rPr lang="en-US" dirty="0"/>
              <a:t>Example: growing the stack</a:t>
            </a:r>
          </a:p>
        </p:txBody>
      </p:sp>
    </p:spTree>
    <p:extLst>
      <p:ext uri="{BB962C8B-B14F-4D97-AF65-F5344CB8AC3E}">
        <p14:creationId xmlns:p14="http://schemas.microsoft.com/office/powerpoint/2010/main" val="1058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in Handling a Page Fault</a:t>
            </a:r>
            <a:endParaRPr lang="en-US" dirty="0"/>
          </a:p>
        </p:txBody>
      </p:sp>
      <p:pic>
        <p:nvPicPr>
          <p:cNvPr id="395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626" r="6094" b="876"/>
          <a:stretch>
            <a:fillRect/>
          </a:stretch>
        </p:blipFill>
        <p:spPr bwMode="auto">
          <a:xfrm>
            <a:off x="2374900" y="1524000"/>
            <a:ext cx="5613400" cy="4695825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09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— Backing Storage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place on external storage medium where copies of virtual pages are kept</a:t>
            </a:r>
          </a:p>
          <a:p>
            <a:pPr lvl="1"/>
            <a:r>
              <a:rPr lang="en-US" dirty="0"/>
              <a:t>Usually a hard disk (locally or on a server)</a:t>
            </a:r>
          </a:p>
          <a:p>
            <a:pPr lvl="2"/>
            <a:endParaRPr lang="en-US" dirty="0"/>
          </a:p>
          <a:p>
            <a:r>
              <a:rPr lang="en-US" dirty="0"/>
              <a:t>Place from which contents of pages are read after page faults</a:t>
            </a:r>
          </a:p>
          <a:p>
            <a:pPr lvl="2"/>
            <a:endParaRPr lang="en-US" dirty="0"/>
          </a:p>
          <a:p>
            <a:r>
              <a:rPr lang="en-US" dirty="0"/>
              <a:t>Place where contents of pages are written if page frames need to be re-allocated</a:t>
            </a:r>
          </a:p>
        </p:txBody>
      </p:sp>
    </p:spTree>
    <p:extLst>
      <p:ext uri="{BB962C8B-B14F-4D97-AF65-F5344CB8AC3E}">
        <p14:creationId xmlns:p14="http://schemas.microsoft.com/office/powerpoint/2010/main" val="220131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9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99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36362</TotalTime>
  <Words>1724</Words>
  <Application>Microsoft Macintosh PowerPoint</Application>
  <PresentationFormat>On-screen Show (4:3)</PresentationFormat>
  <Paragraphs>301</Paragraphs>
  <Slides>40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Helvetica</vt:lpstr>
      <vt:lpstr>Monaco</vt:lpstr>
      <vt:lpstr>Tahoma</vt:lpstr>
      <vt:lpstr>Office Theme</vt:lpstr>
      <vt:lpstr>Administration</vt:lpstr>
      <vt:lpstr>Project 3: The Textbook Helps!</vt:lpstr>
      <vt:lpstr>Project 3: Fun with Pointers</vt:lpstr>
      <vt:lpstr>Structure of Page Table Entry</vt:lpstr>
      <vt:lpstr>Paging – Advantages</vt:lpstr>
      <vt:lpstr>Slumlord Shue’s Apartments</vt:lpstr>
      <vt:lpstr>Definition — Page Fault</vt:lpstr>
      <vt:lpstr>Steps in Handling a Page Fault</vt:lpstr>
      <vt:lpstr>Definition — Backing Storage</vt:lpstr>
      <vt:lpstr>Requirement for Paging to Work!</vt:lpstr>
      <vt:lpstr>Protection Bits</vt:lpstr>
      <vt:lpstr>Protection Bits (continued)</vt:lpstr>
      <vt:lpstr>Observations and Definitions</vt:lpstr>
      <vt:lpstr>Paging Issues</vt:lpstr>
      <vt:lpstr>Issue #1: Page Table Size</vt:lpstr>
      <vt:lpstr>Multilevel Page Tables</vt:lpstr>
      <vt:lpstr>Two-level page tables</vt:lpstr>
      <vt:lpstr>Multilevel Page Tables</vt:lpstr>
      <vt:lpstr>Issue #2: Performance</vt:lpstr>
      <vt:lpstr>Translation Lookaside Buffers</vt:lpstr>
      <vt:lpstr>Translation Lookaside Buffer (TLB)</vt:lpstr>
      <vt:lpstr>MMU with TLB</vt:lpstr>
      <vt:lpstr>Typical Machine Architecture</vt:lpstr>
      <vt:lpstr>TLB-related Policies</vt:lpstr>
      <vt:lpstr>Hashing Page Tables</vt:lpstr>
      <vt:lpstr>Hashed Page Tables</vt:lpstr>
      <vt:lpstr>Inverted Page Tables</vt:lpstr>
      <vt:lpstr>Inverted Page Tables</vt:lpstr>
      <vt:lpstr>Inverted Page Table Architecture</vt:lpstr>
      <vt:lpstr>Inverted Page Table Architecture</vt:lpstr>
      <vt:lpstr>Silly Paging Tricks</vt:lpstr>
      <vt:lpstr>Shared Memory</vt:lpstr>
      <vt:lpstr>Shared Pages</vt:lpstr>
      <vt:lpstr>Shared Pages</vt:lpstr>
      <vt:lpstr>Paging trick – Copy-on-write</vt:lpstr>
      <vt:lpstr>Definition — Mapping</vt:lpstr>
      <vt:lpstr>Warning — Memory-mapped Files</vt:lpstr>
      <vt:lpstr>Virtual Memory – a Major OS Abstraction</vt:lpstr>
      <vt:lpstr>Discussion Questions</vt:lpstr>
      <vt:lpstr>The End is Near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3516 – Computer Networks </dc:title>
  <dc:creator>Craig Shue</dc:creator>
  <cp:lastModifiedBy>Shue, Craig</cp:lastModifiedBy>
  <cp:revision>228</cp:revision>
  <dcterms:created xsi:type="dcterms:W3CDTF">2011-08-25T13:36:50Z</dcterms:created>
  <dcterms:modified xsi:type="dcterms:W3CDTF">2023-09-25T20:00:58Z</dcterms:modified>
</cp:coreProperties>
</file>